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  <p:sldId id="258" r:id="rId4"/>
    <p:sldId id="262" r:id="rId5"/>
    <p:sldId id="259" r:id="rId6"/>
    <p:sldId id="280" r:id="rId7"/>
    <p:sldId id="281" r:id="rId8"/>
    <p:sldId id="260" r:id="rId9"/>
    <p:sldId id="261" r:id="rId10"/>
    <p:sldId id="263" r:id="rId11"/>
    <p:sldId id="264" r:id="rId12"/>
    <p:sldId id="284" r:id="rId13"/>
    <p:sldId id="265" r:id="rId14"/>
    <p:sldId id="289" r:id="rId15"/>
    <p:sldId id="266" r:id="rId16"/>
    <p:sldId id="283" r:id="rId17"/>
    <p:sldId id="267" r:id="rId18"/>
    <p:sldId id="268" r:id="rId19"/>
    <p:sldId id="269" r:id="rId20"/>
    <p:sldId id="270" r:id="rId21"/>
    <p:sldId id="272" r:id="rId22"/>
    <p:sldId id="271" r:id="rId23"/>
    <p:sldId id="273" r:id="rId24"/>
    <p:sldId id="274" r:id="rId25"/>
    <p:sldId id="275" r:id="rId26"/>
    <p:sldId id="276" r:id="rId27"/>
    <p:sldId id="277" r:id="rId28"/>
    <p:sldId id="278" r:id="rId29"/>
    <p:sldId id="288" r:id="rId30"/>
    <p:sldId id="286" r:id="rId31"/>
    <p:sldId id="279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219"/>
    <p:restoredTop sz="96176"/>
  </p:normalViewPr>
  <p:slideViewPr>
    <p:cSldViewPr snapToGrid="0">
      <p:cViewPr varScale="1">
        <p:scale>
          <a:sx n="114" d="100"/>
          <a:sy n="114" d="100"/>
        </p:scale>
        <p:origin x="200" y="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3D7EE31-8014-4943-ADBD-53030BD069E7}" type="datetimeFigureOut">
              <a:rPr lang="el-GR" smtClean="0"/>
              <a:t>15/10/25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BF5C3E9-E06F-9A40-9EEE-75B002310E5B}" type="slidenum">
              <a:rPr lang="el-GR" smtClean="0"/>
              <a:t>‹#›</a:t>
            </a:fld>
            <a:endParaRPr lang="el-GR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12395049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7EE31-8014-4943-ADBD-53030BD069E7}" type="datetimeFigureOut">
              <a:rPr lang="el-GR" smtClean="0"/>
              <a:t>15/10/25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5C3E9-E06F-9A40-9EEE-75B002310E5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67976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7EE31-8014-4943-ADBD-53030BD069E7}" type="datetimeFigureOut">
              <a:rPr lang="el-GR" smtClean="0"/>
              <a:t>15/10/25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5C3E9-E06F-9A40-9EEE-75B002310E5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96302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7EE31-8014-4943-ADBD-53030BD069E7}" type="datetimeFigureOut">
              <a:rPr lang="el-GR" smtClean="0"/>
              <a:t>15/10/25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5C3E9-E06F-9A40-9EEE-75B002310E5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18090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3D7EE31-8014-4943-ADBD-53030BD069E7}" type="datetimeFigureOut">
              <a:rPr lang="el-GR" smtClean="0"/>
              <a:t>15/10/25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BF5C3E9-E06F-9A40-9EEE-75B002310E5B}" type="slidenum">
              <a:rPr lang="el-GR" smtClean="0"/>
              <a:t>‹#›</a:t>
            </a:fld>
            <a:endParaRPr lang="el-GR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851750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7EE31-8014-4943-ADBD-53030BD069E7}" type="datetimeFigureOut">
              <a:rPr lang="el-GR" smtClean="0"/>
              <a:t>15/10/25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5C3E9-E06F-9A40-9EEE-75B002310E5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529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7EE31-8014-4943-ADBD-53030BD069E7}" type="datetimeFigureOut">
              <a:rPr lang="el-GR" smtClean="0"/>
              <a:t>15/10/25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5C3E9-E06F-9A40-9EEE-75B002310E5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2500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7EE31-8014-4943-ADBD-53030BD069E7}" type="datetimeFigureOut">
              <a:rPr lang="el-GR" smtClean="0"/>
              <a:t>15/10/25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5C3E9-E06F-9A40-9EEE-75B002310E5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22303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7EE31-8014-4943-ADBD-53030BD069E7}" type="datetimeFigureOut">
              <a:rPr lang="el-GR" smtClean="0"/>
              <a:t>15/10/25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5C3E9-E06F-9A40-9EEE-75B002310E5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89690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3D7EE31-8014-4943-ADBD-53030BD069E7}" type="datetimeFigureOut">
              <a:rPr lang="el-GR" smtClean="0"/>
              <a:t>15/10/25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BF5C3E9-E06F-9A40-9EEE-75B002310E5B}" type="slidenum">
              <a:rPr lang="el-GR" smtClean="0"/>
              <a:t>‹#›</a:t>
            </a:fld>
            <a:endParaRPr lang="el-GR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87697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3D7EE31-8014-4943-ADBD-53030BD069E7}" type="datetimeFigureOut">
              <a:rPr lang="el-GR" smtClean="0"/>
              <a:t>15/10/25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BF5C3E9-E06F-9A40-9EEE-75B002310E5B}" type="slidenum">
              <a:rPr lang="el-GR" smtClean="0"/>
              <a:t>‹#›</a:t>
            </a:fld>
            <a:endParaRPr lang="el-GR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88302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33D7EE31-8014-4943-ADBD-53030BD069E7}" type="datetimeFigureOut">
              <a:rPr lang="el-GR" smtClean="0"/>
              <a:t>15/10/25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7BF5C3E9-E06F-9A40-9EEE-75B002310E5B}" type="slidenum">
              <a:rPr lang="el-GR" smtClean="0"/>
              <a:t>‹#›</a:t>
            </a:fld>
            <a:endParaRPr lang="el-GR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0636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gif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Μικροσκοπική προβολή κυττάρων">
            <a:extLst>
              <a:ext uri="{FF2B5EF4-FFF2-40B4-BE49-F238E27FC236}">
                <a16:creationId xmlns:a16="http://schemas.microsoft.com/office/drawing/2014/main" id="{14C41E49-0171-4076-CEEA-029318BE02F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r="-1" b="15391"/>
          <a:stretch>
            <a:fillRect/>
          </a:stretch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EE15C30F-763F-C349-6564-9B1EE76D90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/>
          </a:bodyPr>
          <a:lstStyle/>
          <a:p>
            <a:r>
              <a:rPr lang="en" sz="6600" dirty="0">
                <a:solidFill>
                  <a:schemeClr val="accent6">
                    <a:lumMod val="75000"/>
                  </a:schemeClr>
                </a:solidFill>
              </a:rPr>
              <a:t>Anatomy and </a:t>
            </a:r>
            <a:br>
              <a:rPr lang="en" sz="66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" sz="6600" dirty="0">
                <a:solidFill>
                  <a:schemeClr val="accent6">
                    <a:lumMod val="75000"/>
                  </a:schemeClr>
                </a:solidFill>
              </a:rPr>
              <a:t>Physiology of the </a:t>
            </a:r>
            <a:br>
              <a:rPr lang="en" sz="66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" sz="6600" dirty="0">
                <a:solidFill>
                  <a:schemeClr val="accent6">
                    <a:lumMod val="75000"/>
                  </a:schemeClr>
                </a:solidFill>
              </a:rPr>
              <a:t>Skin</a:t>
            </a:r>
            <a:endParaRPr lang="el-GR" sz="6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080618D8-1FFD-FE32-C6CB-7005FBCB80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536192"/>
          </a:xfrm>
        </p:spPr>
        <p:txBody>
          <a:bodyPr>
            <a:normAutofit/>
          </a:bodyPr>
          <a:lstStyle/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Dr Tampaki Ekaterini Christina, Plastic and Reconstructive Surgeon</a:t>
            </a: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Dr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Filippou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Dimitrios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, Assistant Professor- General Surgeon</a:t>
            </a: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Dr </a:t>
            </a:r>
            <a:r>
              <a:rPr lang="en-US" i="1" dirty="0" err="1">
                <a:solidFill>
                  <a:schemeClr val="accent6">
                    <a:lumMod val="75000"/>
                  </a:schemeClr>
                </a:solidFill>
              </a:rPr>
              <a:t>Sinou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 Natalia, PhD candidate</a:t>
            </a:r>
          </a:p>
          <a:p>
            <a:endParaRPr lang="el-G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130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E62F883-C9B2-9119-569F-322BCE8E4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562" y="0"/>
            <a:ext cx="10493524" cy="1164921"/>
          </a:xfrm>
        </p:spPr>
        <p:txBody>
          <a:bodyPr>
            <a:normAutofit/>
          </a:bodyPr>
          <a:lstStyle/>
          <a:p>
            <a:pPr algn="ctr"/>
            <a:r>
              <a:rPr lang="en" dirty="0">
                <a:solidFill>
                  <a:srgbClr val="C00000"/>
                </a:solidFill>
              </a:rPr>
              <a:t>Dermis</a:t>
            </a:r>
            <a:endParaRPr lang="el-GR" dirty="0">
              <a:solidFill>
                <a:srgbClr val="C00000"/>
              </a:solidFill>
            </a:endParaRPr>
          </a:p>
        </p:txBody>
      </p:sp>
      <p:sp>
        <p:nvSpPr>
          <p:cNvPr id="4103" name="Rectangle 4102">
            <a:extLst>
              <a:ext uri="{FF2B5EF4-FFF2-40B4-BE49-F238E27FC236}">
                <a16:creationId xmlns:a16="http://schemas.microsoft.com/office/drawing/2014/main" id="{B9F89C22-0475-4427-B7C8-0269AD40E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D0E111C-9C15-DD27-2E29-20B9BF50EA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3562" y="901875"/>
            <a:ext cx="5388079" cy="5644068"/>
          </a:xfrm>
        </p:spPr>
        <p:txBody>
          <a:bodyPr>
            <a:normAutofit/>
          </a:bodyPr>
          <a:lstStyle/>
          <a:p>
            <a:r>
              <a:rPr lang="en" dirty="0"/>
              <a:t>Immediately below the basement membrane of the epidermis (nourishes, supports, sustains the epidermis)</a:t>
            </a:r>
          </a:p>
          <a:p>
            <a:pPr lvl="1">
              <a:buFont typeface="Wingdings" pitchFamily="2" charset="2"/>
              <a:buChar char="Ø"/>
            </a:pPr>
            <a:r>
              <a:rPr lang="en" dirty="0"/>
              <a:t>Fibroblasts, collagen, macrophages, mast cells</a:t>
            </a:r>
          </a:p>
          <a:p>
            <a:pPr marL="530352" lvl="1" indent="0">
              <a:buNone/>
            </a:pPr>
            <a:endParaRPr lang="en" dirty="0"/>
          </a:p>
          <a:p>
            <a:r>
              <a:rPr lang="en" dirty="0"/>
              <a:t>Largest portion of the skin</a:t>
            </a:r>
          </a:p>
          <a:p>
            <a:r>
              <a:rPr lang="en" dirty="0"/>
              <a:t>Composed of two layers: </a:t>
            </a:r>
          </a:p>
          <a:p>
            <a:pPr lvl="1">
              <a:buFont typeface="Wingdings" pitchFamily="2" charset="2"/>
              <a:buChar char="Ø"/>
            </a:pPr>
            <a:r>
              <a:rPr lang="en" b="1" dirty="0">
                <a:solidFill>
                  <a:schemeClr val="accent6">
                    <a:lumMod val="75000"/>
                  </a:schemeClr>
                </a:solidFill>
              </a:rPr>
              <a:t>Papillary Dermis -- Stratum </a:t>
            </a:r>
            <a:r>
              <a:rPr lang="en" b="1" dirty="0" err="1">
                <a:solidFill>
                  <a:schemeClr val="accent6">
                    <a:lumMod val="75000"/>
                  </a:schemeClr>
                </a:solidFill>
              </a:rPr>
              <a:t>Papillare</a:t>
            </a:r>
            <a:r>
              <a:rPr lang="en" b="1" dirty="0">
                <a:solidFill>
                  <a:schemeClr val="accent6">
                    <a:lumMod val="75000"/>
                  </a:schemeClr>
                </a:solidFill>
              </a:rPr>
              <a:t> (superficial):</a:t>
            </a:r>
          </a:p>
          <a:p>
            <a:pPr marL="987552" lvl="2" indent="0">
              <a:buNone/>
            </a:pPr>
            <a:endParaRPr lang="en" sz="2000" dirty="0"/>
          </a:p>
          <a:p>
            <a:pPr lvl="1">
              <a:buFont typeface="Wingdings" pitchFamily="2" charset="2"/>
              <a:buChar char="Ø"/>
            </a:pPr>
            <a:r>
              <a:rPr lang="en" b="1" dirty="0">
                <a:solidFill>
                  <a:schemeClr val="accent6">
                    <a:lumMod val="75000"/>
                  </a:schemeClr>
                </a:solidFill>
              </a:rPr>
              <a:t>Reticular (deep):</a:t>
            </a:r>
          </a:p>
          <a:p>
            <a:pPr lvl="2">
              <a:buFont typeface="Wingdings" pitchFamily="2" charset="2"/>
              <a:buChar char="v"/>
            </a:pPr>
            <a:r>
              <a:rPr lang="en" sz="2000" dirty="0"/>
              <a:t>Blood vessels</a:t>
            </a:r>
          </a:p>
          <a:p>
            <a:pPr lvl="2">
              <a:buFont typeface="Wingdings" pitchFamily="2" charset="2"/>
              <a:buChar char="v"/>
            </a:pPr>
            <a:r>
              <a:rPr lang="en" sz="2000" dirty="0"/>
              <a:t>Collagen fibers</a:t>
            </a:r>
          </a:p>
          <a:p>
            <a:pPr lvl="2">
              <a:buFont typeface="Wingdings" pitchFamily="2" charset="2"/>
              <a:buChar char="v"/>
            </a:pPr>
            <a:r>
              <a:rPr lang="en" sz="2000" dirty="0"/>
              <a:t>Connective tissue</a:t>
            </a:r>
            <a:endParaRPr lang="el-GR" sz="2000" dirty="0"/>
          </a:p>
        </p:txBody>
      </p:sp>
      <p:pic>
        <p:nvPicPr>
          <p:cNvPr id="4098" name="Picture 2" descr="Dermis (Human Anatomy): Image, Functions, Diseases and Treatments">
            <a:extLst>
              <a:ext uri="{FF2B5EF4-FFF2-40B4-BE49-F238E27FC236}">
                <a16:creationId xmlns:a16="http://schemas.microsoft.com/office/drawing/2014/main" id="{7C727CD0-D475-C8C5-447A-983A63926E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11641" y="2413541"/>
            <a:ext cx="5105445" cy="3416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7789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172AA7E-C04C-84C9-4AB5-1DA7B616D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1604" y="169682"/>
            <a:ext cx="8861196" cy="895547"/>
          </a:xfrm>
        </p:spPr>
        <p:txBody>
          <a:bodyPr/>
          <a:lstStyle/>
          <a:p>
            <a:r>
              <a:rPr lang="en" dirty="0">
                <a:solidFill>
                  <a:srgbClr val="C00000"/>
                </a:solidFill>
              </a:rPr>
              <a:t>Dermal Layer</a:t>
            </a:r>
            <a:endParaRPr lang="el-GR" dirty="0">
              <a:solidFill>
                <a:srgbClr val="C00000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9479324-7252-0B8B-F7FC-11ECCCE4ED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5190" y="1272619"/>
            <a:ext cx="6028097" cy="6004874"/>
          </a:xfrm>
        </p:spPr>
        <p:txBody>
          <a:bodyPr/>
          <a:lstStyle/>
          <a:p>
            <a:r>
              <a:rPr lang="en" dirty="0"/>
              <a:t>Made up of blood (vessel plexus) and lymph vessels, nerves, sweat and sebaceous glands and hair roots</a:t>
            </a:r>
          </a:p>
          <a:p>
            <a:r>
              <a:rPr lang="en" dirty="0"/>
              <a:t>Often referred to as true skin</a:t>
            </a:r>
          </a:p>
          <a:p>
            <a:r>
              <a:rPr lang="en" dirty="0"/>
              <a:t>Functions:</a:t>
            </a:r>
          </a:p>
          <a:p>
            <a:pPr marL="0" indent="0">
              <a:buNone/>
            </a:pPr>
            <a:endParaRPr lang="en" dirty="0"/>
          </a:p>
          <a:p>
            <a:pPr lvl="1">
              <a:buFont typeface="Wingdings" pitchFamily="2" charset="2"/>
              <a:buChar char="Ø"/>
            </a:pPr>
            <a:r>
              <a:rPr lang="en" dirty="0"/>
              <a:t>Provides tensile strength, mechanical support and protection to the underlying muscles, bones, and organs</a:t>
            </a:r>
          </a:p>
          <a:p>
            <a:pPr lvl="1">
              <a:buFont typeface="Wingdings" pitchFamily="2" charset="2"/>
              <a:buChar char="Ø"/>
            </a:pPr>
            <a:endParaRPr lang="en" dirty="0"/>
          </a:p>
          <a:p>
            <a:pPr lvl="1">
              <a:buFont typeface="Wingdings" pitchFamily="2" charset="2"/>
              <a:buChar char="Ø"/>
            </a:pPr>
            <a:r>
              <a:rPr lang="en" dirty="0"/>
              <a:t>Regulates temperature</a:t>
            </a:r>
          </a:p>
          <a:p>
            <a:pPr lvl="1">
              <a:buFont typeface="Wingdings" pitchFamily="2" charset="2"/>
              <a:buChar char="Ø"/>
            </a:pPr>
            <a:endParaRPr lang="en" dirty="0"/>
          </a:p>
          <a:p>
            <a:pPr lvl="1">
              <a:buFont typeface="Wingdings" pitchFamily="2" charset="2"/>
              <a:buChar char="Ø"/>
            </a:pPr>
            <a:r>
              <a:rPr lang="en" dirty="0"/>
              <a:t>Senses the environment</a:t>
            </a:r>
            <a:endParaRPr lang="el-GR" dirty="0"/>
          </a:p>
        </p:txBody>
      </p:sp>
      <p:pic>
        <p:nvPicPr>
          <p:cNvPr id="8194" name="Picture 2" descr="Dermis; Image: Paul Kim">
            <a:extLst>
              <a:ext uri="{FF2B5EF4-FFF2-40B4-BE49-F238E27FC236}">
                <a16:creationId xmlns:a16="http://schemas.microsoft.com/office/drawing/2014/main" id="{F3407B0B-9794-2132-91BD-D673614C7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299" y="377072"/>
            <a:ext cx="5297863" cy="5795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89781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>
            <a:extLst>
              <a:ext uri="{FF2B5EF4-FFF2-40B4-BE49-F238E27FC236}">
                <a16:creationId xmlns:a16="http://schemas.microsoft.com/office/drawing/2014/main" id="{E1BA6E08-AC05-3789-4C35-EF71C9826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5203596" y="-633641"/>
            <a:ext cx="5769204" cy="633641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sp>
        <p:nvSpPr>
          <p:cNvPr id="8" name="Θέση κειμένου 7">
            <a:extLst>
              <a:ext uri="{FF2B5EF4-FFF2-40B4-BE49-F238E27FC236}">
                <a16:creationId xmlns:a16="http://schemas.microsoft.com/office/drawing/2014/main" id="{1CFB3D50-80F5-609B-0AEE-FBF62EAB8B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823912"/>
            <a:ext cx="4443984" cy="703230"/>
          </a:xfrm>
        </p:spPr>
        <p:txBody>
          <a:bodyPr/>
          <a:lstStyle/>
          <a:p>
            <a:pPr algn="ctr"/>
            <a:r>
              <a:rPr lang="de-CH" dirty="0" err="1">
                <a:solidFill>
                  <a:schemeClr val="accent6">
                    <a:lumMod val="75000"/>
                  </a:schemeClr>
                </a:solidFill>
              </a:rPr>
              <a:t>Papillary</a:t>
            </a:r>
            <a:r>
              <a:rPr lang="de-CH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CH" dirty="0" err="1">
                <a:solidFill>
                  <a:schemeClr val="accent6">
                    <a:lumMod val="75000"/>
                  </a:schemeClr>
                </a:solidFill>
              </a:rPr>
              <a:t>Dermis</a:t>
            </a:r>
            <a:r>
              <a:rPr lang="de-CH" dirty="0">
                <a:solidFill>
                  <a:schemeClr val="accent6">
                    <a:lumMod val="75000"/>
                  </a:schemeClr>
                </a:solidFill>
              </a:rPr>
              <a:t>- Stratum </a:t>
            </a:r>
            <a:r>
              <a:rPr lang="de-CH" dirty="0" err="1">
                <a:solidFill>
                  <a:schemeClr val="accent6">
                    <a:lumMod val="75000"/>
                  </a:schemeClr>
                </a:solidFill>
              </a:rPr>
              <a:t>Papillosum</a:t>
            </a:r>
            <a:endParaRPr lang="de-CH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l-GR" dirty="0"/>
          </a:p>
        </p:txBody>
      </p:sp>
      <p:sp>
        <p:nvSpPr>
          <p:cNvPr id="9" name="Θέση περιεχομένου 8">
            <a:extLst>
              <a:ext uri="{FF2B5EF4-FFF2-40B4-BE49-F238E27FC236}">
                <a16:creationId xmlns:a16="http://schemas.microsoft.com/office/drawing/2014/main" id="{5B3EF657-3B7E-E70A-A4A5-AC06A9D0B4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30155" y="4759889"/>
            <a:ext cx="4885429" cy="1966587"/>
          </a:xfrm>
        </p:spPr>
        <p:txBody>
          <a:bodyPr>
            <a:normAutofit fontScale="92500" lnSpcReduction="20000"/>
          </a:bodyPr>
          <a:lstStyle/>
          <a:p>
            <a:r>
              <a:rPr lang="de-CH" sz="2400" dirty="0"/>
              <a:t>The </a:t>
            </a:r>
            <a:r>
              <a:rPr lang="de-CH" sz="2400" dirty="0" err="1"/>
              <a:t>papillae</a:t>
            </a:r>
            <a:r>
              <a:rPr lang="de-CH" sz="2400" dirty="0"/>
              <a:t> </a:t>
            </a:r>
            <a:r>
              <a:rPr lang="de-CH" sz="2400" dirty="0" err="1"/>
              <a:t>increase</a:t>
            </a:r>
            <a:r>
              <a:rPr lang="de-CH" sz="2400" dirty="0"/>
              <a:t> </a:t>
            </a:r>
            <a:r>
              <a:rPr lang="de-CH" sz="2400" dirty="0" err="1"/>
              <a:t>the</a:t>
            </a:r>
            <a:r>
              <a:rPr lang="de-CH" sz="2400" dirty="0"/>
              <a:t> </a:t>
            </a:r>
            <a:r>
              <a:rPr lang="de-CH" sz="2400" dirty="0" err="1"/>
              <a:t>surface</a:t>
            </a:r>
            <a:r>
              <a:rPr lang="de-CH" sz="2400" dirty="0"/>
              <a:t> </a:t>
            </a:r>
            <a:r>
              <a:rPr lang="de-CH" sz="2400" dirty="0" err="1"/>
              <a:t>area</a:t>
            </a:r>
            <a:r>
              <a:rPr lang="de-CH" sz="2400" dirty="0"/>
              <a:t> </a:t>
            </a:r>
            <a:r>
              <a:rPr lang="de-CH" sz="2400" dirty="0" err="1"/>
              <a:t>for</a:t>
            </a:r>
            <a:r>
              <a:rPr lang="de-CH" sz="2400" dirty="0"/>
              <a:t> </a:t>
            </a:r>
            <a:r>
              <a:rPr lang="de-CH" sz="2400" dirty="0" err="1"/>
              <a:t>the</a:t>
            </a:r>
            <a:r>
              <a:rPr lang="de-CH" sz="2400" dirty="0"/>
              <a:t> </a:t>
            </a:r>
            <a:r>
              <a:rPr lang="de-CH" sz="2400" dirty="0" err="1"/>
              <a:t>transfer</a:t>
            </a:r>
            <a:r>
              <a:rPr lang="de-CH" sz="2400" dirty="0"/>
              <a:t> </a:t>
            </a:r>
            <a:r>
              <a:rPr lang="de-CH" sz="2400" dirty="0" err="1"/>
              <a:t>of</a:t>
            </a:r>
            <a:r>
              <a:rPr lang="de-CH" sz="2400" dirty="0"/>
              <a:t> </a:t>
            </a:r>
            <a:r>
              <a:rPr lang="de-CH" sz="2400" dirty="0" err="1"/>
              <a:t>nutrients</a:t>
            </a:r>
            <a:r>
              <a:rPr lang="de-CH" sz="2400" dirty="0"/>
              <a:t> and oxygen </a:t>
            </a:r>
            <a:r>
              <a:rPr lang="de-CH" sz="2400" dirty="0" err="1"/>
              <a:t>to</a:t>
            </a:r>
            <a:r>
              <a:rPr lang="de-CH" sz="2400" dirty="0"/>
              <a:t> </a:t>
            </a:r>
            <a:r>
              <a:rPr lang="de-CH" sz="2400" dirty="0" err="1"/>
              <a:t>the</a:t>
            </a:r>
            <a:r>
              <a:rPr lang="de-CH" sz="2400" dirty="0"/>
              <a:t> </a:t>
            </a:r>
            <a:r>
              <a:rPr lang="de-CH" sz="2400" dirty="0" err="1"/>
              <a:t>epidermis</a:t>
            </a:r>
            <a:r>
              <a:rPr lang="de-CH" sz="2400" dirty="0"/>
              <a:t>.</a:t>
            </a:r>
          </a:p>
          <a:p>
            <a:r>
              <a:rPr lang="de-CH" sz="2400" dirty="0" err="1"/>
              <a:t>It</a:t>
            </a:r>
            <a:r>
              <a:rPr lang="de-CH" sz="2400" dirty="0"/>
              <a:t> </a:t>
            </a:r>
            <a:r>
              <a:rPr lang="de-CH" sz="2400" dirty="0" err="1"/>
              <a:t>is</a:t>
            </a:r>
            <a:r>
              <a:rPr lang="de-CH" sz="2400" dirty="0"/>
              <a:t> </a:t>
            </a:r>
            <a:r>
              <a:rPr lang="de-CH" sz="2400" dirty="0" err="1"/>
              <a:t>made</a:t>
            </a:r>
            <a:r>
              <a:rPr lang="de-CH" sz="2400" dirty="0"/>
              <a:t> </a:t>
            </a:r>
            <a:r>
              <a:rPr lang="de-CH" sz="2400" dirty="0" err="1"/>
              <a:t>up</a:t>
            </a:r>
            <a:r>
              <a:rPr lang="de-CH" sz="2400" dirty="0"/>
              <a:t> </a:t>
            </a:r>
            <a:r>
              <a:rPr lang="de-CH" sz="2400" dirty="0" err="1"/>
              <a:t>of</a:t>
            </a:r>
            <a:r>
              <a:rPr lang="de-CH" sz="2400" dirty="0"/>
              <a:t> </a:t>
            </a:r>
            <a:r>
              <a:rPr lang="de-CH" sz="2400" dirty="0" err="1"/>
              <a:t>loose</a:t>
            </a:r>
            <a:r>
              <a:rPr lang="de-CH" sz="2400" dirty="0"/>
              <a:t> </a:t>
            </a:r>
            <a:r>
              <a:rPr lang="de-CH" sz="2400" dirty="0" err="1"/>
              <a:t>connective</a:t>
            </a:r>
            <a:r>
              <a:rPr lang="de-CH" sz="2400" dirty="0"/>
              <a:t> </a:t>
            </a:r>
            <a:r>
              <a:rPr lang="de-CH" sz="2400" dirty="0" err="1"/>
              <a:t>tissue</a:t>
            </a:r>
            <a:r>
              <a:rPr lang="de-CH" sz="2400" dirty="0"/>
              <a:t> – </a:t>
            </a:r>
            <a:r>
              <a:rPr lang="de-CH" sz="2400" dirty="0" err="1"/>
              <a:t>areolar</a:t>
            </a:r>
            <a:r>
              <a:rPr lang="de-CH" sz="2400" dirty="0"/>
              <a:t> </a:t>
            </a:r>
            <a:r>
              <a:rPr lang="de-CH" sz="2400" dirty="0" err="1"/>
              <a:t>connective</a:t>
            </a:r>
            <a:r>
              <a:rPr lang="de-CH" sz="2400" dirty="0"/>
              <a:t> </a:t>
            </a:r>
            <a:r>
              <a:rPr lang="de-CH" sz="2400" dirty="0" err="1"/>
              <a:t>tissue</a:t>
            </a:r>
            <a:endParaRPr lang="el-GR" sz="2400" dirty="0"/>
          </a:p>
        </p:txBody>
      </p:sp>
      <p:sp>
        <p:nvSpPr>
          <p:cNvPr id="10" name="Θέση κειμένου 9">
            <a:extLst>
              <a:ext uri="{FF2B5EF4-FFF2-40B4-BE49-F238E27FC236}">
                <a16:creationId xmlns:a16="http://schemas.microsoft.com/office/drawing/2014/main" id="{E080B2B1-1996-20FA-D506-6B93D9E14C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25014" y="273378"/>
            <a:ext cx="4443984" cy="895546"/>
          </a:xfrm>
        </p:spPr>
        <p:txBody>
          <a:bodyPr/>
          <a:lstStyle/>
          <a:p>
            <a:pPr algn="ctr"/>
            <a:r>
              <a:rPr lang="de-CH" dirty="0">
                <a:solidFill>
                  <a:schemeClr val="accent6">
                    <a:lumMod val="75000"/>
                  </a:schemeClr>
                </a:solidFill>
              </a:rPr>
              <a:t>Reticular </a:t>
            </a:r>
            <a:r>
              <a:rPr lang="de-CH" dirty="0" err="1">
                <a:solidFill>
                  <a:schemeClr val="accent6">
                    <a:lumMod val="75000"/>
                  </a:schemeClr>
                </a:solidFill>
              </a:rPr>
              <a:t>Dermis</a:t>
            </a:r>
            <a:r>
              <a:rPr lang="de-CH" dirty="0">
                <a:solidFill>
                  <a:schemeClr val="accent6">
                    <a:lumMod val="75000"/>
                  </a:schemeClr>
                </a:solidFill>
              </a:rPr>
              <a:t> – Stratum </a:t>
            </a:r>
            <a:r>
              <a:rPr lang="de-CH" dirty="0" err="1">
                <a:solidFill>
                  <a:schemeClr val="accent6">
                    <a:lumMod val="75000"/>
                  </a:schemeClr>
                </a:solidFill>
              </a:rPr>
              <a:t>Reticulare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Θέση περιεχομένου 10">
            <a:extLst>
              <a:ext uri="{FF2B5EF4-FFF2-40B4-BE49-F238E27FC236}">
                <a16:creationId xmlns:a16="http://schemas.microsoft.com/office/drawing/2014/main" id="{2244E8D2-3FF1-96BB-E3DB-DAD62BB1E8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3421270"/>
          </a:xfrm>
        </p:spPr>
        <p:txBody>
          <a:bodyPr>
            <a:normAutofit fontScale="92500" lnSpcReduction="20000"/>
          </a:bodyPr>
          <a:lstStyle/>
          <a:p>
            <a:r>
              <a:rPr lang="de-CH" dirty="0" err="1"/>
              <a:t>Is</a:t>
            </a:r>
            <a:r>
              <a:rPr lang="de-CH" dirty="0"/>
              <a:t> </a:t>
            </a:r>
            <a:r>
              <a:rPr lang="de-CH" dirty="0" err="1"/>
              <a:t>composed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thicker</a:t>
            </a:r>
            <a:r>
              <a:rPr lang="de-CH" dirty="0"/>
              <a:t> </a:t>
            </a:r>
            <a:r>
              <a:rPr lang="de-CH" dirty="0" err="1"/>
              <a:t>connective</a:t>
            </a:r>
            <a:r>
              <a:rPr lang="de-CH" dirty="0"/>
              <a:t> </a:t>
            </a:r>
            <a:r>
              <a:rPr lang="de-CH" dirty="0" err="1"/>
              <a:t>tissue</a:t>
            </a:r>
            <a:r>
              <a:rPr lang="de-CH" dirty="0"/>
              <a:t> </a:t>
            </a:r>
            <a:r>
              <a:rPr lang="de-CH" dirty="0" err="1"/>
              <a:t>which</a:t>
            </a:r>
            <a:r>
              <a:rPr lang="de-CH" dirty="0"/>
              <a:t> </a:t>
            </a:r>
            <a:r>
              <a:rPr lang="de-CH" dirty="0" err="1"/>
              <a:t>surrounds</a:t>
            </a:r>
            <a:r>
              <a:rPr lang="de-CH" dirty="0"/>
              <a:t>: </a:t>
            </a:r>
          </a:p>
          <a:p>
            <a:pPr>
              <a:buFont typeface="Wingdings" pitchFamily="2" charset="2"/>
              <a:buChar char="ü"/>
            </a:pPr>
            <a:r>
              <a:rPr lang="de-CH" dirty="0"/>
              <a:t>The </a:t>
            </a:r>
            <a:r>
              <a:rPr lang="de-CH" dirty="0" err="1"/>
              <a:t>hair</a:t>
            </a:r>
            <a:r>
              <a:rPr lang="de-CH" dirty="0"/>
              <a:t> </a:t>
            </a:r>
            <a:r>
              <a:rPr lang="de-CH" dirty="0" err="1"/>
              <a:t>follicles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skin</a:t>
            </a:r>
            <a:endParaRPr lang="de-CH" dirty="0"/>
          </a:p>
          <a:p>
            <a:pPr>
              <a:buFont typeface="Wingdings" pitchFamily="2" charset="2"/>
              <a:buChar char="ü"/>
            </a:pPr>
            <a:r>
              <a:rPr lang="de-CH" dirty="0"/>
              <a:t>Sweat </a:t>
            </a:r>
            <a:r>
              <a:rPr lang="de-CH" dirty="0" err="1"/>
              <a:t>glands</a:t>
            </a:r>
            <a:endParaRPr lang="de-CH" dirty="0"/>
          </a:p>
          <a:p>
            <a:pPr>
              <a:buFont typeface="Wingdings" pitchFamily="2" charset="2"/>
              <a:buChar char="ü"/>
            </a:pPr>
            <a:r>
              <a:rPr lang="de-CH" dirty="0" err="1"/>
              <a:t>Sebaqeous</a:t>
            </a:r>
            <a:r>
              <a:rPr lang="de-CH" dirty="0"/>
              <a:t> </a:t>
            </a:r>
            <a:r>
              <a:rPr lang="de-CH" dirty="0" err="1"/>
              <a:t>glands</a:t>
            </a:r>
            <a:endParaRPr lang="de-CH" dirty="0"/>
          </a:p>
          <a:p>
            <a:pPr>
              <a:buFont typeface="Wingdings" pitchFamily="2" charset="2"/>
              <a:buChar char="ü"/>
            </a:pPr>
            <a:r>
              <a:rPr lang="de-CH" dirty="0" err="1"/>
              <a:t>Nerves</a:t>
            </a:r>
            <a:endParaRPr lang="de-CH" dirty="0"/>
          </a:p>
          <a:p>
            <a:pPr>
              <a:buFont typeface="Wingdings" pitchFamily="2" charset="2"/>
              <a:buChar char="ü"/>
            </a:pPr>
            <a:r>
              <a:rPr lang="de-CH" dirty="0"/>
              <a:t>Blood </a:t>
            </a:r>
            <a:r>
              <a:rPr lang="de-CH" dirty="0" err="1"/>
              <a:t>vessel</a:t>
            </a:r>
            <a:r>
              <a:rPr lang="de-CH" dirty="0"/>
              <a:t> </a:t>
            </a:r>
            <a:r>
              <a:rPr lang="de-CH" dirty="0" err="1"/>
              <a:t>plexus</a:t>
            </a:r>
            <a:endParaRPr lang="de-CH" dirty="0"/>
          </a:p>
          <a:p>
            <a:r>
              <a:rPr lang="de-CH" dirty="0" err="1"/>
              <a:t>Contains</a:t>
            </a:r>
            <a:r>
              <a:rPr lang="de-CH" dirty="0"/>
              <a:t> </a:t>
            </a:r>
            <a:r>
              <a:rPr lang="de-CH" dirty="0" err="1"/>
              <a:t>fibroblasts</a:t>
            </a:r>
            <a:r>
              <a:rPr lang="de-CH" dirty="0"/>
              <a:t>, </a:t>
            </a:r>
            <a:r>
              <a:rPr lang="de-CH" dirty="0" err="1"/>
              <a:t>collagen</a:t>
            </a:r>
            <a:r>
              <a:rPr lang="de-CH" dirty="0"/>
              <a:t> (</a:t>
            </a:r>
            <a:r>
              <a:rPr lang="de-CH" dirty="0" err="1"/>
              <a:t>strength</a:t>
            </a:r>
            <a:r>
              <a:rPr lang="de-CH" dirty="0"/>
              <a:t> and </a:t>
            </a:r>
            <a:r>
              <a:rPr lang="de-CH" dirty="0" err="1"/>
              <a:t>resistance</a:t>
            </a:r>
            <a:r>
              <a:rPr lang="de-CH" dirty="0"/>
              <a:t>) and </a:t>
            </a:r>
            <a:r>
              <a:rPr lang="de-CH" dirty="0" err="1"/>
              <a:t>elastic</a:t>
            </a:r>
            <a:r>
              <a:rPr lang="de-CH" dirty="0"/>
              <a:t> </a:t>
            </a:r>
            <a:r>
              <a:rPr lang="de-CH" dirty="0" err="1"/>
              <a:t>fibers</a:t>
            </a:r>
            <a:endParaRPr lang="el-GR" dirty="0"/>
          </a:p>
        </p:txBody>
      </p:sp>
      <p:pic>
        <p:nvPicPr>
          <p:cNvPr id="9218" name="Picture 2" descr="Papillary layer of dermis (Stratum papillare dermis); Image: Paul Kim">
            <a:extLst>
              <a:ext uri="{FF2B5EF4-FFF2-40B4-BE49-F238E27FC236}">
                <a16:creationId xmlns:a16="http://schemas.microsoft.com/office/drawing/2014/main" id="{FA0ABC6D-FD4F-DE32-7362-48374C55FE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154" y="1168923"/>
            <a:ext cx="3241013" cy="3315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Dermal papilla (Papilla dermis); Image: Paul Kim">
            <a:extLst>
              <a:ext uri="{FF2B5EF4-FFF2-40B4-BE49-F238E27FC236}">
                <a16:creationId xmlns:a16="http://schemas.microsoft.com/office/drawing/2014/main" id="{F3985D65-A2D6-02BC-5663-3D30A2B73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9461" y="1417441"/>
            <a:ext cx="1869885" cy="149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Reticular layer of dermis (Stratum reticulare dermis); Image: Paul Kim">
            <a:extLst>
              <a:ext uri="{FF2B5EF4-FFF2-40B4-BE49-F238E27FC236}">
                <a16:creationId xmlns:a16="http://schemas.microsoft.com/office/drawing/2014/main" id="{D95EC280-B1DD-B63F-05D6-6B25DF0A2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4784" y="1168922"/>
            <a:ext cx="4147061" cy="1987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0463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43A587A-DA0F-D2DD-F9E2-55A77AC0B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3282695" cy="1485900"/>
          </a:xfrm>
        </p:spPr>
        <p:txBody>
          <a:bodyPr>
            <a:normAutofit/>
          </a:bodyPr>
          <a:lstStyle/>
          <a:p>
            <a:r>
              <a:rPr lang="en" dirty="0">
                <a:solidFill>
                  <a:srgbClr val="C00000"/>
                </a:solidFill>
              </a:rPr>
              <a:t>Dermal Appendages</a:t>
            </a:r>
            <a:endParaRPr lang="el-GR" dirty="0">
              <a:solidFill>
                <a:srgbClr val="C00000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25ADE33-D716-CFE0-B801-5D751D3544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9241" y="2285999"/>
            <a:ext cx="4317477" cy="4435311"/>
          </a:xfrm>
        </p:spPr>
        <p:txBody>
          <a:bodyPr>
            <a:normAutofit/>
          </a:bodyPr>
          <a:lstStyle/>
          <a:p>
            <a:r>
              <a:rPr lang="en" sz="1600" dirty="0"/>
              <a:t>Includes:</a:t>
            </a:r>
          </a:p>
          <a:p>
            <a:pPr lvl="1">
              <a:buFont typeface="Wingdings" pitchFamily="2" charset="2"/>
              <a:buChar char="Ø"/>
            </a:pPr>
            <a:r>
              <a:rPr lang="en" sz="1600" dirty="0"/>
              <a:t>Hair follicles</a:t>
            </a:r>
          </a:p>
          <a:p>
            <a:pPr lvl="1">
              <a:buFont typeface="Wingdings" pitchFamily="2" charset="2"/>
              <a:buChar char="Ø"/>
            </a:pPr>
            <a:r>
              <a:rPr lang="en" sz="1600" dirty="0"/>
              <a:t>Sebaceous and sweat glands (lubricate, control pH, temperature)</a:t>
            </a:r>
          </a:p>
          <a:p>
            <a:pPr lvl="1">
              <a:buFont typeface="Wingdings" pitchFamily="2" charset="2"/>
              <a:buChar char="Ø"/>
            </a:pPr>
            <a:r>
              <a:rPr lang="en" sz="1600" dirty="0"/>
              <a:t>Fingernails and toe nails</a:t>
            </a:r>
          </a:p>
          <a:p>
            <a:pPr lvl="1">
              <a:buFont typeface="Wingdings" pitchFamily="2" charset="2"/>
              <a:buChar char="Ø"/>
            </a:pPr>
            <a:endParaRPr lang="en" sz="1600" dirty="0"/>
          </a:p>
          <a:p>
            <a:pPr lvl="1">
              <a:buFont typeface="Wingdings" pitchFamily="2" charset="2"/>
              <a:buChar char="Ø"/>
            </a:pPr>
            <a:endParaRPr lang="en" sz="1600" dirty="0"/>
          </a:p>
          <a:p>
            <a:r>
              <a:rPr lang="en" sz="1600" dirty="0"/>
              <a:t>Originates in dermis and protrude into the epidermis</a:t>
            </a:r>
          </a:p>
          <a:p>
            <a:endParaRPr lang="en" sz="1600" dirty="0"/>
          </a:p>
          <a:p>
            <a:r>
              <a:rPr lang="en" sz="1600" dirty="0"/>
              <a:t>Contribute epithelial cells for reepithelialization</a:t>
            </a:r>
            <a:endParaRPr lang="el-GR" sz="1600" dirty="0"/>
          </a:p>
        </p:txBody>
      </p:sp>
      <p:pic>
        <p:nvPicPr>
          <p:cNvPr id="5122" name="Picture 2" descr="Biofabrication of Human Skin with Its Appendages - Hosseini - 2022 -  Advanced Healthcare Materials - Wiley Online Library">
            <a:extLst>
              <a:ext uri="{FF2B5EF4-FFF2-40B4-BE49-F238E27FC236}">
                <a16:creationId xmlns:a16="http://schemas.microsoft.com/office/drawing/2014/main" id="{09A4B9C2-CA5E-A5A8-03CB-8EDABCF8AE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4" r="40884" b="-1"/>
          <a:stretch>
            <a:fillRect/>
          </a:stretch>
        </p:blipFill>
        <p:spPr bwMode="auto">
          <a:xfrm>
            <a:off x="5641728" y="645106"/>
            <a:ext cx="5296543" cy="5247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91326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DABC30D-CAE1-C2E5-178F-76EF86C9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341" y="87682"/>
            <a:ext cx="11319127" cy="1152395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de-CH" sz="2700" b="1" dirty="0" err="1">
                <a:solidFill>
                  <a:schemeClr val="accent6">
                    <a:lumMod val="75000"/>
                  </a:schemeClr>
                </a:solidFill>
              </a:rPr>
              <a:t>Dermis</a:t>
            </a:r>
            <a:r>
              <a:rPr lang="de-CH" sz="2700" b="1" dirty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de-CH" sz="2700" dirty="0" err="1">
                <a:solidFill>
                  <a:schemeClr val="tx1"/>
                </a:solidFill>
              </a:rPr>
              <a:t>Illustrations</a:t>
            </a:r>
            <a:r>
              <a:rPr lang="de-CH" sz="2700" dirty="0">
                <a:solidFill>
                  <a:schemeClr val="tx1"/>
                </a:solidFill>
              </a:rPr>
              <a:t> </a:t>
            </a:r>
            <a:r>
              <a:rPr lang="de-CH" sz="2700" dirty="0" err="1">
                <a:solidFill>
                  <a:schemeClr val="tx1"/>
                </a:solidFill>
              </a:rPr>
              <a:t>of</a:t>
            </a:r>
            <a:r>
              <a:rPr lang="de-CH" sz="2700" dirty="0">
                <a:solidFill>
                  <a:schemeClr val="tx1"/>
                </a:solidFill>
              </a:rPr>
              <a:t> a </a:t>
            </a:r>
            <a:r>
              <a:rPr lang="de-CH" sz="2700" dirty="0" err="1">
                <a:solidFill>
                  <a:schemeClr val="tx1"/>
                </a:solidFill>
              </a:rPr>
              <a:t>tactile</a:t>
            </a:r>
            <a:r>
              <a:rPr lang="de-CH" sz="2700" dirty="0">
                <a:solidFill>
                  <a:schemeClr val="tx1"/>
                </a:solidFill>
              </a:rPr>
              <a:t> Meissner </a:t>
            </a:r>
            <a:r>
              <a:rPr lang="de-CH" sz="2700" dirty="0" err="1">
                <a:solidFill>
                  <a:schemeClr val="tx1"/>
                </a:solidFill>
              </a:rPr>
              <a:t>corpuscle</a:t>
            </a:r>
            <a:r>
              <a:rPr lang="de-CH" sz="2700" dirty="0">
                <a:solidFill>
                  <a:schemeClr val="tx1"/>
                </a:solidFill>
              </a:rPr>
              <a:t>. A t</a:t>
            </a:r>
            <a:r>
              <a:rPr lang="en" sz="2800" dirty="0" err="1">
                <a:solidFill>
                  <a:schemeClr val="tx1"/>
                </a:solidFill>
              </a:rPr>
              <a:t>actile</a:t>
            </a:r>
            <a:r>
              <a:rPr lang="en" sz="2800" dirty="0">
                <a:solidFill>
                  <a:schemeClr val="tx1"/>
                </a:solidFill>
              </a:rPr>
              <a:t> corpuscle (corpusculum tactus) such as the </a:t>
            </a:r>
            <a:r>
              <a:rPr lang="en" sz="2800" dirty="0" err="1">
                <a:solidFill>
                  <a:schemeClr val="tx1"/>
                </a:solidFill>
              </a:rPr>
              <a:t>Meissners</a:t>
            </a:r>
            <a:r>
              <a:rPr lang="en" sz="2800" dirty="0">
                <a:solidFill>
                  <a:schemeClr val="tx1"/>
                </a:solidFill>
              </a:rPr>
              <a:t> corpuscles facilitate the sensorial capabilities of the skin  such as light touch, low frequency vibration.</a:t>
            </a:r>
            <a:r>
              <a:rPr lang="de-CH" sz="2800" dirty="0">
                <a:solidFill>
                  <a:schemeClr val="tx1"/>
                </a:solidFill>
              </a:rPr>
              <a:t> </a:t>
            </a:r>
            <a:br>
              <a:rPr lang="de-CH" sz="2800" dirty="0">
                <a:solidFill>
                  <a:schemeClr val="tx1"/>
                </a:solidFill>
              </a:rPr>
            </a:br>
            <a:r>
              <a:rPr lang="de-CH" sz="2800" dirty="0">
                <a:solidFill>
                  <a:schemeClr val="tx1"/>
                </a:solidFill>
              </a:rPr>
              <a:t>- </a:t>
            </a:r>
            <a:r>
              <a:rPr lang="de-CH" sz="2800" dirty="0" err="1">
                <a:solidFill>
                  <a:schemeClr val="tx1"/>
                </a:solidFill>
              </a:rPr>
              <a:t>Ilustration</a:t>
            </a:r>
            <a:r>
              <a:rPr lang="de-CH" sz="2800" dirty="0">
                <a:solidFill>
                  <a:schemeClr val="tx1"/>
                </a:solidFill>
              </a:rPr>
              <a:t> </a:t>
            </a:r>
            <a:r>
              <a:rPr lang="de-CH" sz="2800" dirty="0" err="1">
                <a:solidFill>
                  <a:schemeClr val="tx1"/>
                </a:solidFill>
              </a:rPr>
              <a:t>of</a:t>
            </a:r>
            <a:r>
              <a:rPr lang="de-CH" sz="2800" dirty="0">
                <a:solidFill>
                  <a:schemeClr val="tx1"/>
                </a:solidFill>
              </a:rPr>
              <a:t> </a:t>
            </a:r>
            <a:r>
              <a:rPr lang="de-CH" sz="2700" dirty="0" err="1">
                <a:solidFill>
                  <a:schemeClr val="tx1"/>
                </a:solidFill>
              </a:rPr>
              <a:t>free</a:t>
            </a:r>
            <a:r>
              <a:rPr lang="de-CH" sz="2700" dirty="0">
                <a:solidFill>
                  <a:schemeClr val="tx1"/>
                </a:solidFill>
              </a:rPr>
              <a:t> nerve </a:t>
            </a:r>
            <a:r>
              <a:rPr lang="de-CH" sz="2700" dirty="0" err="1">
                <a:solidFill>
                  <a:schemeClr val="tx1"/>
                </a:solidFill>
              </a:rPr>
              <a:t>endings</a:t>
            </a:r>
            <a:r>
              <a:rPr lang="de-CH" sz="2700" dirty="0">
                <a:solidFill>
                  <a:schemeClr val="tx1"/>
                </a:solidFill>
              </a:rPr>
              <a:t>, </a:t>
            </a:r>
            <a:r>
              <a:rPr lang="de-CH" sz="2700" dirty="0" err="1">
                <a:solidFill>
                  <a:schemeClr val="tx1"/>
                </a:solidFill>
              </a:rPr>
              <a:t>hair</a:t>
            </a:r>
            <a:r>
              <a:rPr lang="de-CH" sz="2700" dirty="0">
                <a:solidFill>
                  <a:schemeClr val="tx1"/>
                </a:solidFill>
              </a:rPr>
              <a:t> </a:t>
            </a:r>
            <a:r>
              <a:rPr lang="de-CH" sz="2700" dirty="0" err="1">
                <a:solidFill>
                  <a:schemeClr val="tx1"/>
                </a:solidFill>
              </a:rPr>
              <a:t>follicles</a:t>
            </a:r>
            <a:r>
              <a:rPr lang="de-CH" sz="2700" dirty="0">
                <a:solidFill>
                  <a:schemeClr val="tx1"/>
                </a:solidFill>
              </a:rPr>
              <a:t>, sweat </a:t>
            </a:r>
            <a:r>
              <a:rPr lang="de-CH" sz="2700" dirty="0" err="1">
                <a:solidFill>
                  <a:schemeClr val="tx1"/>
                </a:solidFill>
              </a:rPr>
              <a:t>glands</a:t>
            </a:r>
            <a:r>
              <a:rPr lang="de-CH" sz="2700" dirty="0">
                <a:solidFill>
                  <a:schemeClr val="tx1"/>
                </a:solidFill>
              </a:rPr>
              <a:t>, sebaqueous </a:t>
            </a:r>
            <a:r>
              <a:rPr lang="de-CH" sz="2700" dirty="0" err="1">
                <a:solidFill>
                  <a:schemeClr val="tx1"/>
                </a:solidFill>
              </a:rPr>
              <a:t>glands</a:t>
            </a:r>
            <a:r>
              <a:rPr lang="de-CH" sz="2700" dirty="0">
                <a:solidFill>
                  <a:schemeClr val="tx1"/>
                </a:solidFill>
              </a:rPr>
              <a:t>.</a:t>
            </a:r>
            <a:r>
              <a:rPr lang="de-CH" dirty="0">
                <a:solidFill>
                  <a:schemeClr val="tx1"/>
                </a:solidFill>
              </a:rPr>
              <a:t> </a:t>
            </a:r>
            <a:endParaRPr lang="el-GR" dirty="0">
              <a:solidFill>
                <a:schemeClr val="tx1"/>
              </a:solidFill>
            </a:endParaRPr>
          </a:p>
        </p:txBody>
      </p:sp>
      <p:pic>
        <p:nvPicPr>
          <p:cNvPr id="16386" name="Picture 2" descr="Tactile (Meissner) corpuscle (Corpusculum tactile); Image: Paul Kim">
            <a:extLst>
              <a:ext uri="{FF2B5EF4-FFF2-40B4-BE49-F238E27FC236}">
                <a16:creationId xmlns:a16="http://schemas.microsoft.com/office/drawing/2014/main" id="{75141CF1-F40A-6131-304C-B863DC3C10D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33" y="2345502"/>
            <a:ext cx="2968668" cy="244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Free nerve ending (Terminatio neuralis libera); Image: Paul Kim">
            <a:extLst>
              <a:ext uri="{FF2B5EF4-FFF2-40B4-BE49-F238E27FC236}">
                <a16:creationId xmlns:a16="http://schemas.microsoft.com/office/drawing/2014/main" id="{40FE7F90-4691-0D1F-58BA-040FD0A5AD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855" y="2345501"/>
            <a:ext cx="2964494" cy="2448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Hairs (Pili); Image: Paul Kim">
            <a:extLst>
              <a:ext uri="{FF2B5EF4-FFF2-40B4-BE49-F238E27FC236}">
                <a16:creationId xmlns:a16="http://schemas.microsoft.com/office/drawing/2014/main" id="{9744E2DC-E18B-8C08-6BB8-DC306E311B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503" y="2345500"/>
            <a:ext cx="2964494" cy="2448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2" name="Picture 8" descr="Hair follicle (Folliculus pili); Image: Paul Kim">
            <a:extLst>
              <a:ext uri="{FF2B5EF4-FFF2-40B4-BE49-F238E27FC236}">
                <a16:creationId xmlns:a16="http://schemas.microsoft.com/office/drawing/2014/main" id="{6F1DBBC6-2A6A-4080-FA76-206FA9272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7154" y="2345499"/>
            <a:ext cx="2698315" cy="2448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4" name="Picture 10" descr="Sweat gland (Glandula sudorifera); Image: Paul Kim">
            <a:extLst>
              <a:ext uri="{FF2B5EF4-FFF2-40B4-BE49-F238E27FC236}">
                <a16:creationId xmlns:a16="http://schemas.microsoft.com/office/drawing/2014/main" id="{29F595F5-E123-8AE8-1E4A-248E23EC4D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340" y="4512498"/>
            <a:ext cx="3131507" cy="2257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6" name="Picture 12" descr="Sebaceous gland (Glandula sebacea); Image: Paul Kim">
            <a:extLst>
              <a:ext uri="{FF2B5EF4-FFF2-40B4-BE49-F238E27FC236}">
                <a16:creationId xmlns:a16="http://schemas.microsoft.com/office/drawing/2014/main" id="{59248B2D-75A3-AA6D-3F9D-029BA38B84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2154" y="4512498"/>
            <a:ext cx="3131507" cy="234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56906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A06A30A-065F-3A40-917A-0A1508C0A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773" y="105878"/>
            <a:ext cx="6176777" cy="798897"/>
          </a:xfrm>
        </p:spPr>
        <p:txBody>
          <a:bodyPr>
            <a:normAutofit/>
          </a:bodyPr>
          <a:lstStyle/>
          <a:p>
            <a:r>
              <a:rPr lang="en" dirty="0">
                <a:solidFill>
                  <a:srgbClr val="C00000"/>
                </a:solidFill>
              </a:rPr>
              <a:t>Subcutaneous Tissue</a:t>
            </a:r>
            <a:endParaRPr lang="el-GR" dirty="0">
              <a:solidFill>
                <a:srgbClr val="C00000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78CB64E-6C42-6E87-443D-F20F8B7A4B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0397" y="1405290"/>
            <a:ext cx="6176778" cy="5226516"/>
          </a:xfrm>
        </p:spPr>
        <p:txBody>
          <a:bodyPr>
            <a:normAutofit/>
          </a:bodyPr>
          <a:lstStyle/>
          <a:p>
            <a:r>
              <a:rPr lang="en" dirty="0"/>
              <a:t>Adipose or hypodermis layer</a:t>
            </a:r>
          </a:p>
          <a:p>
            <a:r>
              <a:rPr lang="en" dirty="0"/>
              <a:t>Innermost layer of the skin, various thickness</a:t>
            </a:r>
          </a:p>
          <a:p>
            <a:r>
              <a:rPr lang="en" dirty="0"/>
              <a:t>It is composed of: </a:t>
            </a:r>
          </a:p>
          <a:p>
            <a:endParaRPr lang="en" dirty="0"/>
          </a:p>
          <a:p>
            <a:pPr>
              <a:buFont typeface="Wingdings" pitchFamily="2" charset="2"/>
              <a:buChar char="ü"/>
            </a:pPr>
            <a:r>
              <a:rPr lang="en" dirty="0">
                <a:solidFill>
                  <a:schemeClr val="accent6">
                    <a:lumMod val="75000"/>
                  </a:schemeClr>
                </a:solidFill>
              </a:rPr>
              <a:t>adipose tissue </a:t>
            </a:r>
            <a:r>
              <a:rPr lang="en" dirty="0"/>
              <a:t>(energy storage, shock absorption). The thicker the adipose layer, the poorer the blood supply through it</a:t>
            </a:r>
            <a:r>
              <a:rPr lang="de-CH" dirty="0"/>
              <a:t>.</a:t>
            </a:r>
            <a:endParaRPr lang="en" dirty="0"/>
          </a:p>
          <a:p>
            <a:pPr>
              <a:buFont typeface="Wingdings" pitchFamily="2" charset="2"/>
              <a:buChar char="ü"/>
            </a:pPr>
            <a:r>
              <a:rPr lang="en" dirty="0">
                <a:solidFill>
                  <a:schemeClr val="accent6">
                    <a:lumMod val="75000"/>
                  </a:schemeClr>
                </a:solidFill>
              </a:rPr>
              <a:t>blood vessels </a:t>
            </a:r>
            <a:r>
              <a:rPr lang="en" dirty="0"/>
              <a:t>(thermoregulation), subcutaneous vascular plexus. loose connective tissue</a:t>
            </a:r>
          </a:p>
          <a:p>
            <a:pPr>
              <a:buFont typeface="Wingdings" pitchFamily="2" charset="2"/>
              <a:buChar char="ü"/>
            </a:pPr>
            <a:r>
              <a:rPr lang="en" dirty="0">
                <a:solidFill>
                  <a:schemeClr val="accent6">
                    <a:lumMod val="75000"/>
                  </a:schemeClr>
                </a:solidFill>
              </a:rPr>
              <a:t>nerve tissue (cutaneous nerves): </a:t>
            </a:r>
            <a:r>
              <a:rPr lang="en" dirty="0"/>
              <a:t>provide sensory skin innervation – sensory receptors. </a:t>
            </a:r>
            <a:r>
              <a:rPr lang="de-CH" dirty="0"/>
              <a:t>E</a:t>
            </a:r>
            <a:r>
              <a:rPr lang="en" dirty="0"/>
              <a:t>x. lamellar corpuscles = </a:t>
            </a:r>
            <a:r>
              <a:rPr lang="de-CH" dirty="0">
                <a:solidFill>
                  <a:schemeClr val="accent6">
                    <a:lumMod val="75000"/>
                  </a:schemeClr>
                </a:solidFill>
              </a:rPr>
              <a:t>P</a:t>
            </a:r>
            <a:r>
              <a:rPr lang="en" dirty="0" err="1">
                <a:solidFill>
                  <a:schemeClr val="accent6">
                    <a:lumMod val="75000"/>
                  </a:schemeClr>
                </a:solidFill>
              </a:rPr>
              <a:t>acinian</a:t>
            </a:r>
            <a:r>
              <a:rPr lang="en" dirty="0">
                <a:solidFill>
                  <a:schemeClr val="accent6">
                    <a:lumMod val="75000"/>
                  </a:schemeClr>
                </a:solidFill>
              </a:rPr>
              <a:t> corpuscles detect pressure and high frequency vibrations</a:t>
            </a:r>
            <a:r>
              <a:rPr lang="en" dirty="0"/>
              <a:t>.</a:t>
            </a:r>
          </a:p>
        </p:txBody>
      </p:sp>
      <p:pic>
        <p:nvPicPr>
          <p:cNvPr id="1026" name="Picture 2" descr="Subcutaneous tissue (Tela subcutanea); Image: Paul Kim">
            <a:extLst>
              <a:ext uri="{FF2B5EF4-FFF2-40B4-BE49-F238E27FC236}">
                <a16:creationId xmlns:a16="http://schemas.microsoft.com/office/drawing/2014/main" id="{AAD464BD-2E1E-AD6F-9A1D-7D67BCC8B4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187" y="606393"/>
            <a:ext cx="5226518" cy="602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27310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34CDA75-6207-BCC0-2679-97FBC5829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7551" y="688932"/>
            <a:ext cx="10647123" cy="1427966"/>
          </a:xfrm>
        </p:spPr>
        <p:txBody>
          <a:bodyPr>
            <a:normAutofit fontScale="90000"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de-CH" sz="2800" dirty="0">
                <a:solidFill>
                  <a:schemeClr val="accent6">
                    <a:lumMod val="75000"/>
                  </a:schemeClr>
                </a:solidFill>
              </a:rPr>
              <a:t>Fascia: separates </a:t>
            </a:r>
            <a:r>
              <a:rPr lang="de-CH" sz="2800" dirty="0" err="1">
                <a:solidFill>
                  <a:schemeClr val="accent6">
                    <a:lumMod val="75000"/>
                  </a:schemeClr>
                </a:solidFill>
              </a:rPr>
              <a:t>the</a:t>
            </a:r>
            <a:r>
              <a:rPr lang="de-CH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CH" sz="2800" dirty="0" err="1">
                <a:solidFill>
                  <a:schemeClr val="accent6">
                    <a:lumMod val="75000"/>
                  </a:schemeClr>
                </a:solidFill>
              </a:rPr>
              <a:t>subcutis</a:t>
            </a:r>
            <a:r>
              <a:rPr lang="de-CH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CH" sz="2800" dirty="0" err="1">
                <a:solidFill>
                  <a:schemeClr val="accent6">
                    <a:lumMod val="75000"/>
                  </a:schemeClr>
                </a:solidFill>
              </a:rPr>
              <a:t>from</a:t>
            </a:r>
            <a:r>
              <a:rPr lang="de-CH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CH" sz="2800" dirty="0" err="1">
                <a:solidFill>
                  <a:schemeClr val="accent6">
                    <a:lumMod val="75000"/>
                  </a:schemeClr>
                </a:solidFill>
              </a:rPr>
              <a:t>the</a:t>
            </a:r>
            <a:r>
              <a:rPr lang="de-CH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CH" sz="2800" dirty="0" err="1">
                <a:solidFill>
                  <a:schemeClr val="accent6">
                    <a:lumMod val="75000"/>
                  </a:schemeClr>
                </a:solidFill>
              </a:rPr>
              <a:t>underlying</a:t>
            </a:r>
            <a:r>
              <a:rPr lang="de-CH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CH" sz="2800" dirty="0" err="1">
                <a:solidFill>
                  <a:schemeClr val="accent6">
                    <a:lumMod val="75000"/>
                  </a:schemeClr>
                </a:solidFill>
              </a:rPr>
              <a:t>muscle</a:t>
            </a:r>
            <a:r>
              <a:rPr lang="de-CH" sz="2800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de-CH" sz="2800" dirty="0" err="1">
                <a:solidFill>
                  <a:schemeClr val="accent6">
                    <a:lumMod val="75000"/>
                  </a:schemeClr>
                </a:solidFill>
              </a:rPr>
              <a:t>It</a:t>
            </a:r>
            <a:r>
              <a:rPr lang="de-CH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CH" sz="2800" dirty="0" err="1">
                <a:solidFill>
                  <a:schemeClr val="accent6">
                    <a:lumMod val="75000"/>
                  </a:schemeClr>
                </a:solidFill>
              </a:rPr>
              <a:t>is</a:t>
            </a:r>
            <a:r>
              <a:rPr lang="de-CH" sz="2800" dirty="0">
                <a:solidFill>
                  <a:schemeClr val="accent6">
                    <a:lumMod val="75000"/>
                  </a:schemeClr>
                </a:solidFill>
              </a:rPr>
              <a:t> a </a:t>
            </a:r>
            <a:r>
              <a:rPr lang="de-CH" sz="2800" dirty="0" err="1">
                <a:solidFill>
                  <a:schemeClr val="accent6">
                    <a:lumMod val="75000"/>
                  </a:schemeClr>
                </a:solidFill>
              </a:rPr>
              <a:t>thin</a:t>
            </a:r>
            <a:r>
              <a:rPr lang="de-CH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CH" sz="2800" dirty="0" err="1">
                <a:solidFill>
                  <a:schemeClr val="accent6">
                    <a:lumMod val="75000"/>
                  </a:schemeClr>
                </a:solidFill>
              </a:rPr>
              <a:t>layer</a:t>
            </a:r>
            <a:r>
              <a:rPr lang="de-CH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CH" sz="2800" dirty="0" err="1">
                <a:solidFill>
                  <a:schemeClr val="accent6">
                    <a:lumMod val="75000"/>
                  </a:schemeClr>
                </a:solidFill>
              </a:rPr>
              <a:t>of</a:t>
            </a:r>
            <a:r>
              <a:rPr lang="de-CH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CH" sz="2800" dirty="0" err="1">
                <a:solidFill>
                  <a:schemeClr val="accent6">
                    <a:lumMod val="75000"/>
                  </a:schemeClr>
                </a:solidFill>
              </a:rPr>
              <a:t>fibrous</a:t>
            </a:r>
            <a:r>
              <a:rPr lang="de-CH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CH" sz="2800" dirty="0" err="1">
                <a:solidFill>
                  <a:schemeClr val="accent6">
                    <a:lumMod val="75000"/>
                  </a:schemeClr>
                </a:solidFill>
              </a:rPr>
              <a:t>connective</a:t>
            </a:r>
            <a:r>
              <a:rPr lang="de-CH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CH" sz="2800" dirty="0" err="1">
                <a:solidFill>
                  <a:schemeClr val="accent6">
                    <a:lumMod val="75000"/>
                  </a:schemeClr>
                </a:solidFill>
              </a:rPr>
              <a:t>tissue</a:t>
            </a:r>
            <a:r>
              <a:rPr lang="de-CH" sz="2800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de-CH" sz="2800" dirty="0" err="1">
                <a:solidFill>
                  <a:schemeClr val="accent6">
                    <a:lumMod val="75000"/>
                  </a:schemeClr>
                </a:solidFill>
              </a:rPr>
              <a:t>protects</a:t>
            </a:r>
            <a:r>
              <a:rPr lang="de-CH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CH" sz="2800" dirty="0" err="1">
                <a:solidFill>
                  <a:schemeClr val="accent6">
                    <a:lumMod val="75000"/>
                  </a:schemeClr>
                </a:solidFill>
              </a:rPr>
              <a:t>the</a:t>
            </a:r>
            <a:r>
              <a:rPr lang="de-CH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CH" sz="2800" dirty="0" err="1">
                <a:solidFill>
                  <a:schemeClr val="accent6">
                    <a:lumMod val="75000"/>
                  </a:schemeClr>
                </a:solidFill>
              </a:rPr>
              <a:t>muscles</a:t>
            </a:r>
            <a:r>
              <a:rPr lang="de-CH" sz="2800" dirty="0">
                <a:solidFill>
                  <a:schemeClr val="accent6">
                    <a:lumMod val="75000"/>
                  </a:schemeClr>
                </a:solidFill>
              </a:rPr>
              <a:t> and </a:t>
            </a:r>
            <a:r>
              <a:rPr lang="de-CH" sz="2800" dirty="0" err="1">
                <a:solidFill>
                  <a:schemeClr val="accent6">
                    <a:lumMod val="75000"/>
                  </a:schemeClr>
                </a:solidFill>
              </a:rPr>
              <a:t>helps</a:t>
            </a:r>
            <a:r>
              <a:rPr lang="de-CH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CH" sz="2800" dirty="0" err="1">
                <a:solidFill>
                  <a:schemeClr val="accent6">
                    <a:lumMod val="75000"/>
                  </a:schemeClr>
                </a:solidFill>
              </a:rPr>
              <a:t>reduce</a:t>
            </a:r>
            <a:r>
              <a:rPr lang="de-CH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CH" sz="2800" dirty="0" err="1">
                <a:solidFill>
                  <a:schemeClr val="accent6">
                    <a:lumMod val="75000"/>
                  </a:schemeClr>
                </a:solidFill>
              </a:rPr>
              <a:t>friction</a:t>
            </a:r>
            <a:r>
              <a:rPr lang="de-CH" sz="2800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br>
              <a:rPr lang="de-CH" sz="28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de-CH" sz="2800" dirty="0">
                <a:solidFill>
                  <a:schemeClr val="accent6">
                    <a:lumMod val="75000"/>
                  </a:schemeClr>
                </a:solidFill>
              </a:rPr>
              <a:t>Muscle </a:t>
            </a:r>
            <a:r>
              <a:rPr lang="de-CH" sz="2800" dirty="0" err="1">
                <a:solidFill>
                  <a:schemeClr val="accent6">
                    <a:lumMod val="75000"/>
                  </a:schemeClr>
                </a:solidFill>
              </a:rPr>
              <a:t>layer</a:t>
            </a:r>
            <a:r>
              <a:rPr lang="de-CH" sz="2800" dirty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de-CH" sz="2800" dirty="0" err="1">
                <a:solidFill>
                  <a:schemeClr val="accent6">
                    <a:lumMod val="75000"/>
                  </a:schemeClr>
                </a:solidFill>
              </a:rPr>
              <a:t>contains</a:t>
            </a:r>
            <a:r>
              <a:rPr lang="de-CH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CH" sz="2800" dirty="0" err="1">
                <a:solidFill>
                  <a:schemeClr val="accent6">
                    <a:lumMod val="75000"/>
                  </a:schemeClr>
                </a:solidFill>
              </a:rPr>
              <a:t>intramuscular</a:t>
            </a:r>
            <a:r>
              <a:rPr lang="de-CH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CH" sz="2800" dirty="0" err="1">
                <a:solidFill>
                  <a:schemeClr val="accent6">
                    <a:lumMod val="75000"/>
                  </a:schemeClr>
                </a:solidFill>
              </a:rPr>
              <a:t>arteries</a:t>
            </a:r>
            <a:r>
              <a:rPr lang="de-CH" sz="2800" dirty="0">
                <a:solidFill>
                  <a:schemeClr val="accent6">
                    <a:lumMod val="75000"/>
                  </a:schemeClr>
                </a:solidFill>
              </a:rPr>
              <a:t> and </a:t>
            </a:r>
            <a:r>
              <a:rPr lang="de-CH" sz="2800" dirty="0" err="1">
                <a:solidFill>
                  <a:schemeClr val="accent6">
                    <a:lumMod val="75000"/>
                  </a:schemeClr>
                </a:solidFill>
              </a:rPr>
              <a:t>veins</a:t>
            </a:r>
            <a:r>
              <a:rPr lang="de-CH" sz="2800" dirty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el-GR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0" name="Picture 2" descr="Fascia; Image: Paul Kim">
            <a:extLst>
              <a:ext uri="{FF2B5EF4-FFF2-40B4-BE49-F238E27FC236}">
                <a16:creationId xmlns:a16="http://schemas.microsoft.com/office/drawing/2014/main" id="{06A43B58-1E3E-A545-E46D-5C27D8F024F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736" y="3118981"/>
            <a:ext cx="4529982" cy="3557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ntramuscular artery (Arteria intramuscularis); Image: Paul Kim">
            <a:extLst>
              <a:ext uri="{FF2B5EF4-FFF2-40B4-BE49-F238E27FC236}">
                <a16:creationId xmlns:a16="http://schemas.microsoft.com/office/drawing/2014/main" id="{8BF7032E-E7EE-C441-124A-3B4B63BA46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2154" y="3118981"/>
            <a:ext cx="5052164" cy="3557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67613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85BD8F6-A341-340F-6A2E-225F92906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562" y="150829"/>
            <a:ext cx="10493524" cy="2020871"/>
          </a:xfrm>
        </p:spPr>
        <p:txBody>
          <a:bodyPr>
            <a:normAutofit/>
          </a:bodyPr>
          <a:lstStyle/>
          <a:p>
            <a:pPr algn="ctr"/>
            <a:r>
              <a:rPr lang="en" dirty="0">
                <a:solidFill>
                  <a:srgbClr val="C00000"/>
                </a:solidFill>
              </a:rPr>
              <a:t>Function of Skin</a:t>
            </a:r>
            <a:endParaRPr lang="el-GR" dirty="0">
              <a:solidFill>
                <a:srgbClr val="C00000"/>
              </a:solidFill>
            </a:endParaRPr>
          </a:p>
        </p:txBody>
      </p:sp>
      <p:sp>
        <p:nvSpPr>
          <p:cNvPr id="7175" name="Rectangle 7174">
            <a:extLst>
              <a:ext uri="{FF2B5EF4-FFF2-40B4-BE49-F238E27FC236}">
                <a16:creationId xmlns:a16="http://schemas.microsoft.com/office/drawing/2014/main" id="{B9F89C22-0475-4427-B7C8-0269AD40E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1E5DD28-9013-7FD5-B727-5598CAFFE3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3562" y="999241"/>
            <a:ext cx="5072437" cy="570793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" sz="1800" dirty="0"/>
              <a:t>Six primary functions:</a:t>
            </a:r>
          </a:p>
          <a:p>
            <a:pPr marL="0" indent="0">
              <a:buNone/>
            </a:pPr>
            <a:endParaRPr lang="en" sz="1800" dirty="0"/>
          </a:p>
          <a:p>
            <a:r>
              <a:rPr lang="en" sz="1800" dirty="0"/>
              <a:t>Temperature regulation</a:t>
            </a:r>
          </a:p>
          <a:p>
            <a:pPr marL="0" indent="0">
              <a:buNone/>
            </a:pPr>
            <a:endParaRPr lang="en" sz="1800" dirty="0"/>
          </a:p>
          <a:p>
            <a:r>
              <a:rPr lang="en" sz="1800" dirty="0"/>
              <a:t>A sensory organ for pain, temperature, and touch</a:t>
            </a:r>
          </a:p>
          <a:p>
            <a:pPr marL="0" indent="0">
              <a:buNone/>
            </a:pPr>
            <a:endParaRPr lang="en" sz="1800" dirty="0"/>
          </a:p>
          <a:p>
            <a:r>
              <a:rPr lang="en" sz="1800" dirty="0"/>
              <a:t>Eliminates waste</a:t>
            </a:r>
          </a:p>
          <a:p>
            <a:pPr marL="0" indent="0">
              <a:buNone/>
            </a:pPr>
            <a:endParaRPr lang="en" sz="1800" dirty="0"/>
          </a:p>
          <a:p>
            <a:r>
              <a:rPr lang="en" sz="1800" dirty="0"/>
              <a:t>A protective barrier between internal organs and the external environment</a:t>
            </a:r>
          </a:p>
          <a:p>
            <a:pPr marL="0" indent="0">
              <a:buNone/>
            </a:pPr>
            <a:endParaRPr lang="en" sz="1800" dirty="0"/>
          </a:p>
          <a:p>
            <a:r>
              <a:rPr lang="en" sz="1800" dirty="0"/>
              <a:t>Synthesis of Vitamin D</a:t>
            </a:r>
          </a:p>
          <a:p>
            <a:pPr marL="0" indent="0">
              <a:buNone/>
            </a:pPr>
            <a:endParaRPr lang="en" sz="1800" dirty="0"/>
          </a:p>
          <a:p>
            <a:r>
              <a:rPr lang="en" sz="1800" dirty="0"/>
              <a:t>Social interaction</a:t>
            </a:r>
          </a:p>
          <a:p>
            <a:endParaRPr lang="el-GR" sz="1800" dirty="0"/>
          </a:p>
        </p:txBody>
      </p:sp>
      <p:pic>
        <p:nvPicPr>
          <p:cNvPr id="7170" name="Picture 2" descr="The Six Primary Functions of the Skin - a brazilian reasons #0019 —  Electrolysis Beauty Lounge">
            <a:extLst>
              <a:ext uri="{FF2B5EF4-FFF2-40B4-BE49-F238E27FC236}">
                <a16:creationId xmlns:a16="http://schemas.microsoft.com/office/drawing/2014/main" id="{42E8DE4B-A39E-9578-7569-6A602AD2C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11641" y="1932495"/>
            <a:ext cx="5105445" cy="3618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20250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C413459-EC37-8596-BED4-7E991C918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11085"/>
            <a:ext cx="9601200" cy="1860615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Temperature Regulation</a:t>
            </a:r>
            <a:endParaRPr lang="el-GR" dirty="0">
              <a:solidFill>
                <a:srgbClr val="C00000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0D4C79E-EE95-B17B-7471-9F9890948C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489436"/>
            <a:ext cx="9601200" cy="5297864"/>
          </a:xfrm>
        </p:spPr>
        <p:txBody>
          <a:bodyPr>
            <a:normAutofit/>
          </a:bodyPr>
          <a:lstStyle/>
          <a:p>
            <a:r>
              <a:rPr lang="en" dirty="0"/>
              <a:t>Thermoregulation accomplished through combined function of nerves, glands, and blood vessels</a:t>
            </a:r>
          </a:p>
          <a:p>
            <a:pPr marL="0" indent="0">
              <a:buNone/>
            </a:pPr>
            <a:endParaRPr lang="en" dirty="0"/>
          </a:p>
          <a:p>
            <a:r>
              <a:rPr lang="en" dirty="0"/>
              <a:t>When skin exposed to cold:</a:t>
            </a:r>
          </a:p>
          <a:p>
            <a:pPr lvl="1">
              <a:buFont typeface="Wingdings" pitchFamily="2" charset="2"/>
              <a:buChar char="Ø"/>
            </a:pPr>
            <a:r>
              <a:rPr lang="en" dirty="0"/>
              <a:t>Blood vessels constrict and blood flow reduced to skin</a:t>
            </a:r>
          </a:p>
          <a:p>
            <a:pPr lvl="1">
              <a:buFont typeface="Wingdings" pitchFamily="2" charset="2"/>
              <a:buChar char="Ø"/>
            </a:pPr>
            <a:r>
              <a:rPr lang="en" dirty="0"/>
              <a:t>Body temperature falls</a:t>
            </a:r>
          </a:p>
          <a:p>
            <a:pPr lvl="1">
              <a:buFont typeface="Wingdings" pitchFamily="2" charset="2"/>
              <a:buChar char="Ø"/>
            </a:pPr>
            <a:r>
              <a:rPr lang="en" dirty="0"/>
              <a:t>Body conserves heat</a:t>
            </a:r>
          </a:p>
          <a:p>
            <a:pPr marL="530352" lvl="1" indent="0">
              <a:buNone/>
            </a:pPr>
            <a:endParaRPr lang="en" dirty="0"/>
          </a:p>
          <a:p>
            <a:r>
              <a:rPr lang="en" dirty="0"/>
              <a:t>When skin exposed to heat:</a:t>
            </a:r>
          </a:p>
          <a:p>
            <a:pPr lvl="1">
              <a:buFont typeface="Wingdings" pitchFamily="2" charset="2"/>
              <a:buChar char="Ø"/>
            </a:pPr>
            <a:r>
              <a:rPr lang="en" dirty="0"/>
              <a:t>Blood vessels dilate and blood flow increased to skin</a:t>
            </a:r>
          </a:p>
          <a:p>
            <a:pPr lvl="1">
              <a:buFont typeface="Wingdings" pitchFamily="2" charset="2"/>
              <a:buChar char="Ø"/>
            </a:pPr>
            <a:r>
              <a:rPr lang="en" dirty="0"/>
              <a:t>Body temperature rises</a:t>
            </a:r>
          </a:p>
          <a:p>
            <a:pPr lvl="1">
              <a:buFont typeface="Wingdings" pitchFamily="2" charset="2"/>
              <a:buChar char="Ø"/>
            </a:pPr>
            <a:r>
              <a:rPr lang="en" dirty="0"/>
              <a:t>Sweat production increases allowing body to cool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592124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249241B-1463-2BC0-CC3B-11D01BF00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5360" y="254524"/>
            <a:ext cx="9392239" cy="1348033"/>
          </a:xfrm>
        </p:spPr>
        <p:txBody>
          <a:bodyPr>
            <a:normAutofit/>
          </a:bodyPr>
          <a:lstStyle/>
          <a:p>
            <a:r>
              <a:rPr lang="en" dirty="0">
                <a:solidFill>
                  <a:srgbClr val="C00000"/>
                </a:solidFill>
              </a:rPr>
              <a:t>Sensation</a:t>
            </a:r>
            <a:endParaRPr lang="el-GR" dirty="0">
              <a:solidFill>
                <a:srgbClr val="C00000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E5E399C-5FD5-F42F-2F3A-B774502974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114816"/>
            <a:ext cx="6653024" cy="5267130"/>
          </a:xfrm>
        </p:spPr>
        <p:txBody>
          <a:bodyPr>
            <a:normAutofit/>
          </a:bodyPr>
          <a:lstStyle/>
          <a:p>
            <a:r>
              <a:rPr lang="en" dirty="0"/>
              <a:t>Nerve endings in skin sense: </a:t>
            </a:r>
          </a:p>
          <a:p>
            <a:pPr lvl="1">
              <a:buFont typeface="Wingdings" pitchFamily="2" charset="2"/>
              <a:buChar char="Ø"/>
            </a:pPr>
            <a:r>
              <a:rPr lang="en" dirty="0"/>
              <a:t>Pain </a:t>
            </a:r>
          </a:p>
          <a:p>
            <a:pPr lvl="1">
              <a:buFont typeface="Wingdings" pitchFamily="2" charset="2"/>
              <a:buChar char="Ø"/>
            </a:pPr>
            <a:r>
              <a:rPr lang="en" dirty="0"/>
              <a:t>Pressure </a:t>
            </a:r>
          </a:p>
          <a:p>
            <a:pPr lvl="1">
              <a:buFont typeface="Wingdings" pitchFamily="2" charset="2"/>
              <a:buChar char="Ø"/>
            </a:pPr>
            <a:r>
              <a:rPr lang="en" dirty="0"/>
              <a:t>Temperature </a:t>
            </a:r>
          </a:p>
          <a:p>
            <a:r>
              <a:rPr lang="en" dirty="0"/>
              <a:t>Nerve fibers (which originate in nerve roots in the spine), supply the skin, (Dermatomes)</a:t>
            </a:r>
          </a:p>
          <a:p>
            <a:r>
              <a:rPr lang="en" dirty="0"/>
              <a:t>Loss or reduction in sensation increases risk for injury</a:t>
            </a:r>
          </a:p>
          <a:p>
            <a:pPr algn="just"/>
            <a:r>
              <a:rPr lang="en" dirty="0">
                <a:solidFill>
                  <a:schemeClr val="accent6">
                    <a:lumMod val="75000"/>
                  </a:schemeClr>
                </a:solidFill>
              </a:rPr>
              <a:t>Tactile corpuscles (corpusculum tactus) such as the Meissner corpuscles facilitate the sensorial capabilities of the skin  such as light touch, low frequency vibration and other sensations.</a:t>
            </a:r>
            <a:r>
              <a:rPr lang="en" dirty="0"/>
              <a:t> </a:t>
            </a:r>
          </a:p>
          <a:p>
            <a:pPr algn="just"/>
            <a:r>
              <a:rPr lang="en" dirty="0">
                <a:solidFill>
                  <a:schemeClr val="accent6">
                    <a:lumMod val="75000"/>
                  </a:schemeClr>
                </a:solidFill>
              </a:rPr>
              <a:t>Lamellar corpuscles such as the </a:t>
            </a:r>
            <a:r>
              <a:rPr lang="de-CH" dirty="0">
                <a:solidFill>
                  <a:schemeClr val="accent6">
                    <a:lumMod val="75000"/>
                  </a:schemeClr>
                </a:solidFill>
              </a:rPr>
              <a:t>P</a:t>
            </a:r>
            <a:r>
              <a:rPr lang="en" dirty="0" err="1">
                <a:solidFill>
                  <a:schemeClr val="accent6">
                    <a:lumMod val="75000"/>
                  </a:schemeClr>
                </a:solidFill>
              </a:rPr>
              <a:t>acinian</a:t>
            </a:r>
            <a:r>
              <a:rPr lang="en" dirty="0">
                <a:solidFill>
                  <a:schemeClr val="accent6">
                    <a:lumMod val="75000"/>
                  </a:schemeClr>
                </a:solidFill>
              </a:rPr>
              <a:t> corpuscles detect pressure and high frequency vibrations.</a:t>
            </a:r>
          </a:p>
          <a:p>
            <a:pPr algn="just"/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194" name="Picture 2" descr="Nerves And Dermatome Patterns">
            <a:extLst>
              <a:ext uri="{FF2B5EF4-FFF2-40B4-BE49-F238E27FC236}">
                <a16:creationId xmlns:a16="http://schemas.microsoft.com/office/drawing/2014/main" id="{DE10A4E2-970F-F814-A29B-DBEA9C7BE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07" b="12981"/>
          <a:stretch>
            <a:fillRect/>
          </a:stretch>
        </p:blipFill>
        <p:spPr bwMode="auto">
          <a:xfrm>
            <a:off x="7567425" y="3563332"/>
            <a:ext cx="3705507" cy="3176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Free nerve ending (Terminatio neuralis libera); Image: Paul Kim">
            <a:extLst>
              <a:ext uri="{FF2B5EF4-FFF2-40B4-BE49-F238E27FC236}">
                <a16:creationId xmlns:a16="http://schemas.microsoft.com/office/drawing/2014/main" id="{ACED021D-2D14-9D60-EBF0-45CE9ACC01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424" y="565607"/>
            <a:ext cx="3705508" cy="2535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5191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2ADE8AE-C696-8C33-1635-60E269607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562" y="226996"/>
            <a:ext cx="10493524" cy="900346"/>
          </a:xfrm>
        </p:spPr>
        <p:txBody>
          <a:bodyPr>
            <a:normAutofit/>
          </a:bodyPr>
          <a:lstStyle/>
          <a:p>
            <a:r>
              <a:rPr lang="en" dirty="0">
                <a:solidFill>
                  <a:srgbClr val="C00000"/>
                </a:solidFill>
              </a:rPr>
              <a:t>What is Skin?</a:t>
            </a:r>
            <a:endParaRPr lang="el-GR" dirty="0">
              <a:solidFill>
                <a:srgbClr val="C00000"/>
              </a:solidFill>
            </a:endParaRPr>
          </a:p>
        </p:txBody>
      </p:sp>
      <p:sp>
        <p:nvSpPr>
          <p:cNvPr id="1031" name="Rectangle 1030">
            <a:extLst>
              <a:ext uri="{FF2B5EF4-FFF2-40B4-BE49-F238E27FC236}">
                <a16:creationId xmlns:a16="http://schemas.microsoft.com/office/drawing/2014/main" id="{B9F89C22-0475-4427-B7C8-0269AD40E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D18E36B-DA4B-114F-4C56-DF75C9C1F0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3562" y="1127342"/>
            <a:ext cx="5072437" cy="5850974"/>
          </a:xfrm>
        </p:spPr>
        <p:txBody>
          <a:bodyPr>
            <a:normAutofit/>
          </a:bodyPr>
          <a:lstStyle/>
          <a:p>
            <a:endParaRPr lang="en" sz="1800" dirty="0"/>
          </a:p>
          <a:p>
            <a:r>
              <a:rPr lang="en" sz="1800" dirty="0"/>
              <a:t>Skin = Integument</a:t>
            </a:r>
          </a:p>
          <a:p>
            <a:r>
              <a:rPr lang="en" sz="1800" dirty="0"/>
              <a:t>The body’s largest organ contributing to one sixth of the total body weight.</a:t>
            </a:r>
          </a:p>
          <a:p>
            <a:r>
              <a:rPr lang="en" sz="1800" dirty="0"/>
              <a:t>Covers 20 square feet in area (adult)</a:t>
            </a:r>
          </a:p>
          <a:p>
            <a:r>
              <a:rPr lang="en" sz="1800" dirty="0">
                <a:solidFill>
                  <a:srgbClr val="C00000"/>
                </a:solidFill>
              </a:rPr>
              <a:t>Three </a:t>
            </a:r>
            <a:r>
              <a:rPr lang="en" sz="1800" dirty="0"/>
              <a:t>primary layers:</a:t>
            </a:r>
          </a:p>
          <a:p>
            <a:pPr>
              <a:buFont typeface="Wingdings" pitchFamily="2" charset="2"/>
              <a:buChar char="Ø"/>
            </a:pPr>
            <a:r>
              <a:rPr lang="en" sz="1800" dirty="0">
                <a:solidFill>
                  <a:srgbClr val="C00000"/>
                </a:solidFill>
              </a:rPr>
              <a:t>Epidermis</a:t>
            </a:r>
          </a:p>
          <a:p>
            <a:pPr>
              <a:buFont typeface="Wingdings" pitchFamily="2" charset="2"/>
              <a:buChar char="Ø"/>
            </a:pPr>
            <a:r>
              <a:rPr lang="en" sz="1800" dirty="0">
                <a:solidFill>
                  <a:srgbClr val="C00000"/>
                </a:solidFill>
              </a:rPr>
              <a:t>Dermis</a:t>
            </a:r>
          </a:p>
          <a:p>
            <a:pPr>
              <a:buFont typeface="Wingdings" pitchFamily="2" charset="2"/>
              <a:buChar char="Ø"/>
            </a:pPr>
            <a:r>
              <a:rPr lang="en" sz="1800" dirty="0">
                <a:solidFill>
                  <a:srgbClr val="C00000"/>
                </a:solidFill>
              </a:rPr>
              <a:t>Subcutaneous tissue: adipose tissue beneath dermis.</a:t>
            </a:r>
          </a:p>
          <a:p>
            <a:r>
              <a:rPr lang="en" sz="1800" dirty="0">
                <a:solidFill>
                  <a:srgbClr val="C00000"/>
                </a:solidFill>
              </a:rPr>
              <a:t>Deep (muscular) fascia: thick fascia between subcutaneous tissue and underlying muscles.</a:t>
            </a:r>
          </a:p>
          <a:p>
            <a:r>
              <a:rPr lang="de-CH" sz="1800" dirty="0">
                <a:solidFill>
                  <a:schemeClr val="tx1"/>
                </a:solidFill>
              </a:rPr>
              <a:t>S</a:t>
            </a:r>
            <a:r>
              <a:rPr lang="en" sz="1800" dirty="0">
                <a:solidFill>
                  <a:schemeClr val="tx1"/>
                </a:solidFill>
              </a:rPr>
              <a:t>kin appendages: </a:t>
            </a:r>
            <a:r>
              <a:rPr lang="en" sz="1800" dirty="0">
                <a:solidFill>
                  <a:srgbClr val="C00000"/>
                </a:solidFill>
              </a:rPr>
              <a:t>Hair, nails, sweat glands, sebaceous glands.</a:t>
            </a:r>
            <a:endParaRPr lang="el-GR" sz="1800" dirty="0">
              <a:solidFill>
                <a:srgbClr val="C00000"/>
              </a:solidFill>
            </a:endParaRP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C2476E25-B109-4025-FDB9-7BCF491824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8" y="346509"/>
            <a:ext cx="6002957" cy="628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6409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209D806-3088-C742-73F5-D8730C515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>
                <a:solidFill>
                  <a:srgbClr val="C00000"/>
                </a:solidFill>
              </a:rPr>
              <a:t>Waste Elimination</a:t>
            </a:r>
            <a:endParaRPr lang="el-GR" dirty="0">
              <a:solidFill>
                <a:srgbClr val="C00000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68FA8D6-5327-E92B-A22E-F3E4C0754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5999"/>
            <a:ext cx="9601200" cy="4161739"/>
          </a:xfrm>
        </p:spPr>
        <p:txBody>
          <a:bodyPr/>
          <a:lstStyle/>
          <a:p>
            <a:r>
              <a:rPr lang="en" dirty="0"/>
              <a:t>Excretes:</a:t>
            </a:r>
          </a:p>
          <a:p>
            <a:pPr marL="0" indent="0">
              <a:buNone/>
            </a:pPr>
            <a:endParaRPr lang="en" dirty="0"/>
          </a:p>
          <a:p>
            <a:pPr lvl="1">
              <a:buFont typeface="Wingdings" pitchFamily="2" charset="2"/>
              <a:buChar char="Ø"/>
            </a:pPr>
            <a:r>
              <a:rPr lang="en" dirty="0"/>
              <a:t>Waste products</a:t>
            </a:r>
          </a:p>
          <a:p>
            <a:pPr lvl="1">
              <a:buFont typeface="Wingdings" pitchFamily="2" charset="2"/>
              <a:buChar char="Ø"/>
            </a:pPr>
            <a:r>
              <a:rPr lang="en" dirty="0"/>
              <a:t>Electrolytes</a:t>
            </a:r>
          </a:p>
          <a:p>
            <a:pPr lvl="1">
              <a:buFont typeface="Wingdings" pitchFamily="2" charset="2"/>
              <a:buChar char="Ø"/>
            </a:pPr>
            <a:r>
              <a:rPr lang="en" dirty="0"/>
              <a:t>Water</a:t>
            </a:r>
          </a:p>
          <a:p>
            <a:pPr lvl="1">
              <a:buFont typeface="Wingdings" pitchFamily="2" charset="2"/>
              <a:buChar char="Ø"/>
            </a:pPr>
            <a:r>
              <a:rPr lang="en" dirty="0"/>
              <a:t>Average adult looses 500mL water through skin per day</a:t>
            </a:r>
          </a:p>
          <a:p>
            <a:pPr lvl="1">
              <a:buFont typeface="Wingdings" pitchFamily="2" charset="2"/>
              <a:buChar char="Ø"/>
            </a:pPr>
            <a:endParaRPr lang="en" dirty="0"/>
          </a:p>
          <a:p>
            <a:pPr lvl="1">
              <a:buFont typeface="Wingdings" pitchFamily="2" charset="2"/>
              <a:buChar char="Ø"/>
            </a:pPr>
            <a:endParaRPr lang="en" dirty="0"/>
          </a:p>
          <a:p>
            <a:r>
              <a:rPr lang="en" dirty="0"/>
              <a:t>2 million skin pores release water and body waste to air</a:t>
            </a:r>
            <a:endParaRPr lang="el-GR" dirty="0"/>
          </a:p>
        </p:txBody>
      </p:sp>
      <p:pic>
        <p:nvPicPr>
          <p:cNvPr id="9220" name="Picture 4" descr="Image of an eye with sweat on the face surrounding the eye">
            <a:extLst>
              <a:ext uri="{FF2B5EF4-FFF2-40B4-BE49-F238E27FC236}">
                <a16:creationId xmlns:a16="http://schemas.microsoft.com/office/drawing/2014/main" id="{5B53733E-4C69-84AD-08AE-C200C00FE0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650" y="3422650"/>
            <a:ext cx="127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Why is skin considered an excretory organ? | Homework.Study.com">
            <a:extLst>
              <a:ext uri="{FF2B5EF4-FFF2-40B4-BE49-F238E27FC236}">
                <a16:creationId xmlns:a16="http://schemas.microsoft.com/office/drawing/2014/main" id="{3A172537-6891-82D5-8849-E7F4B035E4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345" y="410261"/>
            <a:ext cx="3974319" cy="2543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80868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DBAEC1F-AB91-E77D-F215-F6B4ECD22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3282695" cy="1485900"/>
          </a:xfrm>
        </p:spPr>
        <p:txBody>
          <a:bodyPr>
            <a:normAutofit/>
          </a:bodyPr>
          <a:lstStyle/>
          <a:p>
            <a:r>
              <a:rPr lang="en" dirty="0">
                <a:solidFill>
                  <a:srgbClr val="C00000"/>
                </a:solidFill>
              </a:rPr>
              <a:t>Vitamin D Synthesis</a:t>
            </a:r>
            <a:endParaRPr lang="el-GR" dirty="0">
              <a:solidFill>
                <a:srgbClr val="C00000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BCECDD0-7BF5-8D40-BC6F-92C9A6C9F8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693" y="2535810"/>
            <a:ext cx="4609707" cy="4138366"/>
          </a:xfrm>
        </p:spPr>
        <p:txBody>
          <a:bodyPr>
            <a:normAutofit/>
          </a:bodyPr>
          <a:lstStyle/>
          <a:p>
            <a:r>
              <a:rPr lang="en" dirty="0"/>
              <a:t>Vitamin D assists in mineralization of bones and teeth</a:t>
            </a:r>
          </a:p>
          <a:p>
            <a:pPr marL="0" indent="0">
              <a:buNone/>
            </a:pPr>
            <a:endParaRPr lang="en" dirty="0"/>
          </a:p>
          <a:p>
            <a:r>
              <a:rPr lang="en" dirty="0"/>
              <a:t>Vitamin D that is synthesized in skin is transferred to other parts of body</a:t>
            </a:r>
            <a:endParaRPr lang="el-GR" dirty="0"/>
          </a:p>
        </p:txBody>
      </p:sp>
      <p:pic>
        <p:nvPicPr>
          <p:cNvPr id="11266" name="Picture 2" descr="Vitamin D - Integrative Wellbeing">
            <a:extLst>
              <a:ext uri="{FF2B5EF4-FFF2-40B4-BE49-F238E27FC236}">
                <a16:creationId xmlns:a16="http://schemas.microsoft.com/office/drawing/2014/main" id="{F3A701CC-CEF8-ED4E-231B-745F0C418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79176" y="645106"/>
            <a:ext cx="4821647" cy="5247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92132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4151DF5-C0D6-A091-0C24-1A8533D39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562" y="685800"/>
            <a:ext cx="10493524" cy="1485900"/>
          </a:xfrm>
        </p:spPr>
        <p:txBody>
          <a:bodyPr>
            <a:normAutofit/>
          </a:bodyPr>
          <a:lstStyle/>
          <a:p>
            <a:pPr algn="ctr"/>
            <a:r>
              <a:rPr lang="en" dirty="0">
                <a:solidFill>
                  <a:srgbClr val="C00000"/>
                </a:solidFill>
              </a:rPr>
              <a:t>Skin Barrier</a:t>
            </a:r>
            <a:endParaRPr lang="el-GR" dirty="0">
              <a:solidFill>
                <a:srgbClr val="C00000"/>
              </a:solidFill>
            </a:endParaRPr>
          </a:p>
        </p:txBody>
      </p:sp>
      <p:sp>
        <p:nvSpPr>
          <p:cNvPr id="10247" name="Rectangle 10246">
            <a:extLst>
              <a:ext uri="{FF2B5EF4-FFF2-40B4-BE49-F238E27FC236}">
                <a16:creationId xmlns:a16="http://schemas.microsoft.com/office/drawing/2014/main" id="{B9F89C22-0475-4427-B7C8-0269AD40E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D46FE35-4DCB-164A-D9D0-A0948F9AF0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8412" y="1875934"/>
            <a:ext cx="5247587" cy="4982066"/>
          </a:xfrm>
        </p:spPr>
        <p:txBody>
          <a:bodyPr>
            <a:normAutofit/>
          </a:bodyPr>
          <a:lstStyle/>
          <a:p>
            <a:r>
              <a:rPr lang="en" sz="1800" dirty="0"/>
              <a:t>Barrier to:</a:t>
            </a:r>
          </a:p>
          <a:p>
            <a:pPr lvl="1">
              <a:buFont typeface="Wingdings" pitchFamily="2" charset="2"/>
              <a:buChar char="Ø"/>
            </a:pPr>
            <a:r>
              <a:rPr lang="en" sz="1800" dirty="0"/>
              <a:t>Trauma</a:t>
            </a:r>
          </a:p>
          <a:p>
            <a:pPr lvl="1">
              <a:buFont typeface="Wingdings" pitchFamily="2" charset="2"/>
              <a:buChar char="Ø"/>
            </a:pPr>
            <a:r>
              <a:rPr lang="en" sz="1800" dirty="0"/>
              <a:t>Bacterial invasion</a:t>
            </a:r>
          </a:p>
          <a:p>
            <a:pPr lvl="1">
              <a:buFont typeface="Wingdings" pitchFamily="2" charset="2"/>
              <a:buChar char="Ø"/>
            </a:pPr>
            <a:r>
              <a:rPr lang="en" sz="1800" dirty="0"/>
              <a:t>Excessive loss of fluids and protein</a:t>
            </a:r>
          </a:p>
          <a:p>
            <a:r>
              <a:rPr lang="en" sz="1800" dirty="0"/>
              <a:t>Also protects tissues and underlying structures from injury</a:t>
            </a:r>
          </a:p>
          <a:p>
            <a:endParaRPr lang="en" sz="1800" dirty="0"/>
          </a:p>
          <a:p>
            <a:r>
              <a:rPr lang="en" sz="1800" dirty="0"/>
              <a:t>Skin pigmentation protects against UV radiation</a:t>
            </a:r>
            <a:endParaRPr lang="el-GR" sz="1800" dirty="0"/>
          </a:p>
        </p:txBody>
      </p:sp>
      <p:pic>
        <p:nvPicPr>
          <p:cNvPr id="10242" name="Picture 2" descr="The Importance of a Healthy Skin Barrier – ieskincare">
            <a:extLst>
              <a:ext uri="{FF2B5EF4-FFF2-40B4-BE49-F238E27FC236}">
                <a16:creationId xmlns:a16="http://schemas.microsoft.com/office/drawing/2014/main" id="{BE153A6A-A220-B0EB-E4B5-B67026A8DF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11641" y="2495433"/>
            <a:ext cx="5105445" cy="3252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33669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E1CBA1B-25EA-DF42-EE72-3C9B03833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" dirty="0">
                <a:solidFill>
                  <a:srgbClr val="C00000"/>
                </a:solidFill>
              </a:rPr>
              <a:t>Factors that may impair skin Integrity</a:t>
            </a:r>
            <a:endParaRPr lang="el-GR" dirty="0">
              <a:solidFill>
                <a:srgbClr val="C00000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693F71C-AE58-F1F5-FAD3-2175164E51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229" y="2092751"/>
            <a:ext cx="9907571" cy="4421171"/>
          </a:xfrm>
        </p:spPr>
        <p:txBody>
          <a:bodyPr/>
          <a:lstStyle/>
          <a:p>
            <a:pPr marL="0" indent="0">
              <a:buNone/>
            </a:pPr>
            <a:r>
              <a:rPr lang="en" dirty="0"/>
              <a:t>• Dryness</a:t>
            </a:r>
          </a:p>
          <a:p>
            <a:pPr marL="0" indent="0">
              <a:buNone/>
            </a:pPr>
            <a:r>
              <a:rPr lang="en" dirty="0"/>
              <a:t>• Age</a:t>
            </a:r>
          </a:p>
          <a:p>
            <a:pPr marL="0" indent="0">
              <a:buNone/>
            </a:pPr>
            <a:r>
              <a:rPr lang="en" dirty="0"/>
              <a:t>• Nutrition</a:t>
            </a:r>
          </a:p>
          <a:p>
            <a:pPr marL="0" indent="0">
              <a:buNone/>
            </a:pPr>
            <a:r>
              <a:rPr lang="en" dirty="0"/>
              <a:t>• Hydration</a:t>
            </a:r>
          </a:p>
          <a:p>
            <a:pPr marL="0" indent="0">
              <a:buNone/>
            </a:pPr>
            <a:r>
              <a:rPr lang="en" dirty="0"/>
              <a:t>• Environment</a:t>
            </a:r>
            <a:endParaRPr lang="el-GR" dirty="0"/>
          </a:p>
        </p:txBody>
      </p:sp>
      <p:pic>
        <p:nvPicPr>
          <p:cNvPr id="13316" name="Picture 4" descr="Aging Gracefully Without Plastic Surgery | LS Aesthetic">
            <a:extLst>
              <a:ext uri="{FF2B5EF4-FFF2-40B4-BE49-F238E27FC236}">
                <a16:creationId xmlns:a16="http://schemas.microsoft.com/office/drawing/2014/main" id="{EEA288F0-73C1-0291-A142-8AF286B793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682" y="1885361"/>
            <a:ext cx="6078717" cy="3846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17624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064F61C-1FAB-3A46-636A-ACC59451C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0650" y="685800"/>
            <a:ext cx="4705346" cy="1485900"/>
          </a:xfrm>
        </p:spPr>
        <p:txBody>
          <a:bodyPr>
            <a:normAutofit/>
          </a:bodyPr>
          <a:lstStyle/>
          <a:p>
            <a:r>
              <a:rPr lang="en" dirty="0">
                <a:solidFill>
                  <a:srgbClr val="C00000"/>
                </a:solidFill>
              </a:rPr>
              <a:t>The Aging Process</a:t>
            </a:r>
            <a:endParaRPr lang="el-GR" dirty="0">
              <a:solidFill>
                <a:srgbClr val="C00000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5A4BA3C-B8EA-08AA-BDD9-073C49A4EC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949" y="1677971"/>
            <a:ext cx="5561814" cy="5052767"/>
          </a:xfrm>
        </p:spPr>
        <p:txBody>
          <a:bodyPr>
            <a:normAutofit/>
          </a:bodyPr>
          <a:lstStyle/>
          <a:p>
            <a:r>
              <a:rPr lang="en" dirty="0"/>
              <a:t>Biological age does not correlate with chronological age</a:t>
            </a:r>
          </a:p>
          <a:p>
            <a:pPr marL="0" indent="0">
              <a:buNone/>
            </a:pPr>
            <a:endParaRPr lang="en" dirty="0"/>
          </a:p>
          <a:p>
            <a:r>
              <a:rPr lang="en" dirty="0"/>
              <a:t>The rate at which we age is dependent on:</a:t>
            </a:r>
          </a:p>
          <a:p>
            <a:pPr marL="0" indent="0">
              <a:buNone/>
            </a:pPr>
            <a:endParaRPr lang="en" dirty="0"/>
          </a:p>
          <a:p>
            <a:pPr lvl="1">
              <a:buFont typeface="Wingdings" pitchFamily="2" charset="2"/>
              <a:buChar char="Ø"/>
            </a:pPr>
            <a:r>
              <a:rPr lang="en" dirty="0"/>
              <a:t>Our genes</a:t>
            </a:r>
          </a:p>
          <a:p>
            <a:pPr lvl="1">
              <a:buFont typeface="Wingdings" pitchFamily="2" charset="2"/>
              <a:buChar char="Ø"/>
            </a:pPr>
            <a:r>
              <a:rPr lang="en" dirty="0"/>
              <a:t>Our environment</a:t>
            </a:r>
          </a:p>
          <a:p>
            <a:pPr lvl="1">
              <a:buFont typeface="Wingdings" pitchFamily="2" charset="2"/>
              <a:buChar char="Ø"/>
            </a:pPr>
            <a:r>
              <a:rPr lang="en" dirty="0"/>
              <a:t>How we look after our bodies</a:t>
            </a:r>
            <a:endParaRPr lang="el-GR" dirty="0"/>
          </a:p>
        </p:txBody>
      </p:sp>
      <p:pic>
        <p:nvPicPr>
          <p:cNvPr id="12290" name="Picture 2" descr="How to Prevent Wrinkles and Fine Lines: Your Guide to Youthful Skin -  Online AI Dermatologist">
            <a:extLst>
              <a:ext uri="{FF2B5EF4-FFF2-40B4-BE49-F238E27FC236}">
                <a16:creationId xmlns:a16="http://schemas.microsoft.com/office/drawing/2014/main" id="{632E83C1-C5D7-24C4-31DD-0645C6D45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28"/>
          <a:stretch>
            <a:fillRect/>
          </a:stretch>
        </p:blipFill>
        <p:spPr bwMode="auto">
          <a:xfrm>
            <a:off x="6742277" y="685800"/>
            <a:ext cx="4806252" cy="336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ow to Draw DNA - Really Easy Drawing Tutorial">
            <a:extLst>
              <a:ext uri="{FF2B5EF4-FFF2-40B4-BE49-F238E27FC236}">
                <a16:creationId xmlns:a16="http://schemas.microsoft.com/office/drawing/2014/main" id="{6AC70A4D-23EB-C647-BEF8-BA6E0D385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72" b="30464"/>
          <a:stretch>
            <a:fillRect/>
          </a:stretch>
        </p:blipFill>
        <p:spPr bwMode="auto">
          <a:xfrm>
            <a:off x="6729220" y="4145903"/>
            <a:ext cx="4819307" cy="204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38712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65A0BE6-DF6F-76E6-0B5D-2FF4239D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86500"/>
            <a:ext cx="9601200" cy="961534"/>
          </a:xfrm>
        </p:spPr>
        <p:txBody>
          <a:bodyPr/>
          <a:lstStyle/>
          <a:p>
            <a:pPr algn="ctr"/>
            <a:r>
              <a:rPr lang="en" dirty="0">
                <a:solidFill>
                  <a:srgbClr val="C00000"/>
                </a:solidFill>
              </a:rPr>
              <a:t>Aging Skin</a:t>
            </a:r>
            <a:endParaRPr lang="el-GR" dirty="0">
              <a:solidFill>
                <a:srgbClr val="C00000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57CD153-5D5D-D7DC-3AC2-F6AF4DF842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2426" y="1451728"/>
            <a:ext cx="5957740" cy="5406272"/>
          </a:xfrm>
        </p:spPr>
        <p:txBody>
          <a:bodyPr>
            <a:noAutofit/>
          </a:bodyPr>
          <a:lstStyle/>
          <a:p>
            <a:r>
              <a:rPr lang="en" sz="2400" dirty="0"/>
              <a:t>20% decrease in dermal thickness leads to thinning of the skin</a:t>
            </a:r>
          </a:p>
          <a:p>
            <a:endParaRPr lang="en" sz="2400" dirty="0"/>
          </a:p>
          <a:p>
            <a:r>
              <a:rPr lang="en" sz="2400" dirty="0"/>
              <a:t>Epidermal-dermal papillae become flattened, increasing susceptibility to friction and shear</a:t>
            </a:r>
          </a:p>
          <a:p>
            <a:r>
              <a:rPr lang="en" sz="2400" dirty="0"/>
              <a:t>Loss of penetrability to substances in the environment – irritants more readily absorbed</a:t>
            </a:r>
          </a:p>
          <a:p>
            <a:endParaRPr lang="en" sz="2400" dirty="0"/>
          </a:p>
          <a:p>
            <a:r>
              <a:rPr lang="en" sz="2400" dirty="0"/>
              <a:t>Elastin fibers are lost – skin less elastic</a:t>
            </a:r>
            <a:endParaRPr lang="el-GR" sz="2400" dirty="0"/>
          </a:p>
        </p:txBody>
      </p:sp>
      <p:pic>
        <p:nvPicPr>
          <p:cNvPr id="12290" name="Picture 2" descr="Best procedure for aging sagging jowls Salt Lake City St George Utah -  Patel Plastic Surgery Salt Lake City and St. George">
            <a:extLst>
              <a:ext uri="{FF2B5EF4-FFF2-40B4-BE49-F238E27FC236}">
                <a16:creationId xmlns:a16="http://schemas.microsoft.com/office/drawing/2014/main" id="{260D03EF-08D2-DC3B-9D65-A739E72244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137" y="1348034"/>
            <a:ext cx="3261675" cy="1555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an early plastic surgery affect how you age? – BuildMyHealth">
            <a:extLst>
              <a:ext uri="{FF2B5EF4-FFF2-40B4-BE49-F238E27FC236}">
                <a16:creationId xmlns:a16="http://schemas.microsoft.com/office/drawing/2014/main" id="{749CCD92-9B3A-A36A-BF13-F79C46FC6C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750" y="3007152"/>
            <a:ext cx="4835950" cy="3685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09363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3CE9504-2EF6-F3A1-C4F7-63AD850AA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562" y="405353"/>
            <a:ext cx="10493524" cy="1376313"/>
          </a:xfrm>
        </p:spPr>
        <p:txBody>
          <a:bodyPr>
            <a:normAutofit/>
          </a:bodyPr>
          <a:lstStyle/>
          <a:p>
            <a:pPr algn="ctr"/>
            <a:r>
              <a:rPr lang="en" dirty="0">
                <a:solidFill>
                  <a:srgbClr val="C00000"/>
                </a:solidFill>
              </a:rPr>
              <a:t>Skin and the effects of aging</a:t>
            </a:r>
            <a:endParaRPr lang="el-GR" dirty="0">
              <a:solidFill>
                <a:srgbClr val="C00000"/>
              </a:solidFill>
            </a:endParaRPr>
          </a:p>
        </p:txBody>
      </p:sp>
      <p:sp>
        <p:nvSpPr>
          <p:cNvPr id="13319" name="Rectangle 13318">
            <a:extLst>
              <a:ext uri="{FF2B5EF4-FFF2-40B4-BE49-F238E27FC236}">
                <a16:creationId xmlns:a16="http://schemas.microsoft.com/office/drawing/2014/main" id="{B9F89C22-0475-4427-B7C8-0269AD40E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254D97C-79A6-BAF1-744F-0DA84A1464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640264"/>
            <a:ext cx="5552388" cy="49773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" sz="1800" dirty="0"/>
              <a:t>• </a:t>
            </a:r>
            <a:r>
              <a:rPr lang="en" sz="2800" dirty="0"/>
              <a:t>Dermis atrophies:</a:t>
            </a:r>
          </a:p>
          <a:p>
            <a:pPr lvl="1">
              <a:buFont typeface="Wingdings" pitchFamily="2" charset="2"/>
              <a:buChar char="Ø"/>
            </a:pPr>
            <a:r>
              <a:rPr lang="en" sz="2800" dirty="0"/>
              <a:t>• Slows wound contraction</a:t>
            </a:r>
          </a:p>
          <a:p>
            <a:pPr lvl="1">
              <a:buFont typeface="Wingdings" pitchFamily="2" charset="2"/>
              <a:buChar char="Ø"/>
            </a:pPr>
            <a:r>
              <a:rPr lang="en" sz="2800" dirty="0"/>
              <a:t>• Increases risk of dehiscence</a:t>
            </a:r>
          </a:p>
          <a:p>
            <a:pPr marL="0" indent="0">
              <a:buNone/>
            </a:pPr>
            <a:r>
              <a:rPr lang="en" sz="2800" dirty="0"/>
              <a:t>• Diminished dermis vascularity</a:t>
            </a:r>
          </a:p>
          <a:p>
            <a:pPr marL="0" indent="0">
              <a:buNone/>
            </a:pPr>
            <a:r>
              <a:rPr lang="en" sz="2800" dirty="0"/>
              <a:t>• Subcutaneous fat atrophies </a:t>
            </a:r>
          </a:p>
          <a:p>
            <a:pPr marL="0" indent="0">
              <a:buNone/>
            </a:pPr>
            <a:r>
              <a:rPr lang="en" sz="2800" dirty="0"/>
              <a:t>(most noticeable in face, backs of hands and shins)</a:t>
            </a:r>
          </a:p>
          <a:p>
            <a:pPr marL="0" indent="0">
              <a:buNone/>
            </a:pPr>
            <a:r>
              <a:rPr lang="en" sz="2800" dirty="0"/>
              <a:t>• Collagen in the skin reduces (collagen fibers become compressed)</a:t>
            </a:r>
            <a:endParaRPr lang="el-GR" sz="2800" dirty="0"/>
          </a:p>
        </p:txBody>
      </p:sp>
      <p:pic>
        <p:nvPicPr>
          <p:cNvPr id="13314" name="Picture 2" descr="The Skin and Inflamm-Aging">
            <a:extLst>
              <a:ext uri="{FF2B5EF4-FFF2-40B4-BE49-F238E27FC236}">
                <a16:creationId xmlns:a16="http://schemas.microsoft.com/office/drawing/2014/main" id="{E042369A-3D11-363A-6373-0C1D3D2A82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47265" y="2350235"/>
            <a:ext cx="4834197" cy="3542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34317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3E9AFDD-2AEE-63CB-B8BD-2C0105BD1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3282695" cy="14859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Skin Aging</a:t>
            </a:r>
            <a:endParaRPr lang="el-GR" dirty="0">
              <a:solidFill>
                <a:srgbClr val="C00000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23E944D-D7F1-A409-53EE-639FB60ADC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839" y="1778696"/>
            <a:ext cx="4892512" cy="493020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" dirty="0"/>
              <a:t>• </a:t>
            </a:r>
            <a:r>
              <a:rPr lang="en" sz="2800" dirty="0"/>
              <a:t>Blood vessels become thinner and more fragile causing small hemorrhages called senile purpura</a:t>
            </a:r>
          </a:p>
          <a:p>
            <a:pPr marL="0" indent="0" algn="just">
              <a:buNone/>
            </a:pPr>
            <a:endParaRPr lang="en" sz="2800" dirty="0"/>
          </a:p>
          <a:p>
            <a:pPr marL="0" indent="0" algn="just">
              <a:buNone/>
            </a:pPr>
            <a:r>
              <a:rPr lang="en" sz="2800" dirty="0"/>
              <a:t>• Reduction in sweat glands and sebum resulting in decreased skin hydration (dry, itchy, inelastic skin)</a:t>
            </a:r>
            <a:endParaRPr lang="el-GR" sz="2800" dirty="0"/>
          </a:p>
        </p:txBody>
      </p:sp>
      <p:pic>
        <p:nvPicPr>
          <p:cNvPr id="14338" name="Picture 2" descr="Illustrative comparison between young and aging skin. Age-related skin... |  Download Scientific Diagram">
            <a:extLst>
              <a:ext uri="{FF2B5EF4-FFF2-40B4-BE49-F238E27FC236}">
                <a16:creationId xmlns:a16="http://schemas.microsoft.com/office/drawing/2014/main" id="{F5B40FC9-4962-A92A-FF3C-1C2833ED3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95715" y="645106"/>
            <a:ext cx="4788569" cy="5247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14069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Schematic representation of skin aging factors. | Download Scientific  Diagram">
            <a:extLst>
              <a:ext uri="{FF2B5EF4-FFF2-40B4-BE49-F238E27FC236}">
                <a16:creationId xmlns:a16="http://schemas.microsoft.com/office/drawing/2014/main" id="{FA47D0B8-D9A3-9387-15DD-FA0297A937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06552" y="643466"/>
            <a:ext cx="7378896" cy="557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33005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DD0740E-F2B2-685B-E6D2-B212CEFDB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62838"/>
            <a:ext cx="9601200" cy="827762"/>
          </a:xfrm>
        </p:spPr>
        <p:txBody>
          <a:bodyPr/>
          <a:lstStyle/>
          <a:p>
            <a:pPr algn="ctr"/>
            <a:r>
              <a:rPr lang="de-CH" dirty="0" err="1">
                <a:solidFill>
                  <a:schemeClr val="accent6">
                    <a:lumMod val="75000"/>
                  </a:schemeClr>
                </a:solidFill>
              </a:rPr>
              <a:t>Examples</a:t>
            </a:r>
            <a:r>
              <a:rPr lang="de-CH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CH" dirty="0" err="1">
                <a:solidFill>
                  <a:schemeClr val="accent6">
                    <a:lumMod val="75000"/>
                  </a:schemeClr>
                </a:solidFill>
              </a:rPr>
              <a:t>of</a:t>
            </a:r>
            <a:r>
              <a:rPr lang="de-CH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CH" dirty="0" err="1">
                <a:solidFill>
                  <a:schemeClr val="accent6">
                    <a:lumMod val="75000"/>
                  </a:schemeClr>
                </a:solidFill>
              </a:rPr>
              <a:t>skin</a:t>
            </a:r>
            <a:r>
              <a:rPr lang="de-CH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CH" dirty="0" err="1">
                <a:solidFill>
                  <a:schemeClr val="accent6">
                    <a:lumMod val="75000"/>
                  </a:schemeClr>
                </a:solidFill>
              </a:rPr>
              <a:t>conditions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DCB4B6C-9E40-F7C8-10D4-0F039EAC05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7238" y="990600"/>
            <a:ext cx="10697228" cy="5547986"/>
          </a:xfrm>
        </p:spPr>
        <p:txBody>
          <a:bodyPr>
            <a:normAutofit/>
          </a:bodyPr>
          <a:lstStyle/>
          <a:p>
            <a:pPr algn="just"/>
            <a:r>
              <a:rPr lang="de-CH" dirty="0"/>
              <a:t>Basal </a:t>
            </a:r>
            <a:r>
              <a:rPr lang="de-CH" dirty="0" err="1"/>
              <a:t>cell</a:t>
            </a:r>
            <a:r>
              <a:rPr lang="de-CH" dirty="0"/>
              <a:t> </a:t>
            </a:r>
            <a:r>
              <a:rPr lang="de-CH" dirty="0" err="1"/>
              <a:t>carcinoma</a:t>
            </a:r>
            <a:r>
              <a:rPr lang="de-CH" dirty="0"/>
              <a:t>: </a:t>
            </a:r>
            <a:r>
              <a:rPr lang="de-CH" dirty="0" err="1"/>
              <a:t>Arises</a:t>
            </a:r>
            <a:r>
              <a:rPr lang="de-CH" dirty="0"/>
              <a:t> </a:t>
            </a:r>
            <a:r>
              <a:rPr lang="de-CH" dirty="0" err="1"/>
              <a:t>from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stratum</a:t>
            </a:r>
            <a:r>
              <a:rPr lang="de-CH" dirty="0"/>
              <a:t> basale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epidermis</a:t>
            </a:r>
            <a:endParaRPr lang="de-CH" dirty="0"/>
          </a:p>
          <a:p>
            <a:pPr algn="just"/>
            <a:endParaRPr lang="de-CH" dirty="0"/>
          </a:p>
          <a:p>
            <a:pPr algn="just"/>
            <a:r>
              <a:rPr lang="de-CH" dirty="0" err="1"/>
              <a:t>Squamous</a:t>
            </a:r>
            <a:r>
              <a:rPr lang="de-CH" dirty="0"/>
              <a:t> </a:t>
            </a:r>
            <a:r>
              <a:rPr lang="de-CH" dirty="0" err="1"/>
              <a:t>cell</a:t>
            </a:r>
            <a:r>
              <a:rPr lang="de-CH" dirty="0"/>
              <a:t> </a:t>
            </a:r>
            <a:r>
              <a:rPr lang="de-CH" dirty="0" err="1"/>
              <a:t>carcinoma</a:t>
            </a:r>
            <a:r>
              <a:rPr lang="de-CH" dirty="0"/>
              <a:t>: </a:t>
            </a:r>
            <a:r>
              <a:rPr lang="de-CH" dirty="0" err="1"/>
              <a:t>Involves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squamous</a:t>
            </a:r>
            <a:r>
              <a:rPr lang="de-CH" dirty="0"/>
              <a:t> </a:t>
            </a:r>
            <a:r>
              <a:rPr lang="de-CH" dirty="0" err="1"/>
              <a:t>cells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stratum</a:t>
            </a:r>
            <a:r>
              <a:rPr lang="de-CH" dirty="0"/>
              <a:t> </a:t>
            </a:r>
            <a:r>
              <a:rPr lang="de-CH" dirty="0" err="1"/>
              <a:t>spinosum</a:t>
            </a:r>
            <a:endParaRPr lang="de-CH" dirty="0"/>
          </a:p>
          <a:p>
            <a:pPr algn="just"/>
            <a:endParaRPr lang="de-CH" dirty="0"/>
          </a:p>
          <a:p>
            <a:pPr algn="just"/>
            <a:r>
              <a:rPr lang="de-CH" dirty="0" err="1"/>
              <a:t>Melanoma</a:t>
            </a:r>
            <a:r>
              <a:rPr lang="de-CH" dirty="0"/>
              <a:t>: Type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malignant</a:t>
            </a:r>
            <a:r>
              <a:rPr lang="de-CH" dirty="0"/>
              <a:t> </a:t>
            </a:r>
            <a:r>
              <a:rPr lang="de-CH" dirty="0" err="1"/>
              <a:t>skin</a:t>
            </a:r>
            <a:r>
              <a:rPr lang="de-CH" dirty="0"/>
              <a:t> </a:t>
            </a:r>
            <a:r>
              <a:rPr lang="de-CH" dirty="0" err="1"/>
              <a:t>cancer</a:t>
            </a:r>
            <a:r>
              <a:rPr lang="de-CH" dirty="0"/>
              <a:t> </a:t>
            </a:r>
            <a:r>
              <a:rPr lang="de-CH" dirty="0" err="1"/>
              <a:t>that</a:t>
            </a:r>
            <a:r>
              <a:rPr lang="de-CH" dirty="0"/>
              <a:t> </a:t>
            </a:r>
            <a:r>
              <a:rPr lang="de-CH" dirty="0" err="1"/>
              <a:t>involves</a:t>
            </a:r>
            <a:r>
              <a:rPr lang="de-CH" dirty="0"/>
              <a:t> </a:t>
            </a:r>
            <a:r>
              <a:rPr lang="de-CH" dirty="0" err="1"/>
              <a:t>melanocytes</a:t>
            </a:r>
            <a:endParaRPr lang="de-CH" dirty="0"/>
          </a:p>
          <a:p>
            <a:pPr algn="just"/>
            <a:endParaRPr lang="de-CH" dirty="0"/>
          </a:p>
          <a:p>
            <a:pPr algn="just"/>
            <a:r>
              <a:rPr lang="de-CH" dirty="0"/>
              <a:t>Naevi = </a:t>
            </a:r>
            <a:r>
              <a:rPr lang="de-CH" dirty="0" err="1"/>
              <a:t>moles</a:t>
            </a:r>
            <a:r>
              <a:rPr lang="de-CH" dirty="0"/>
              <a:t> , </a:t>
            </a:r>
            <a:r>
              <a:rPr lang="de-CH" dirty="0" err="1"/>
              <a:t>congenital</a:t>
            </a:r>
            <a:r>
              <a:rPr lang="de-CH" dirty="0"/>
              <a:t> </a:t>
            </a:r>
            <a:r>
              <a:rPr lang="de-CH" dirty="0" err="1"/>
              <a:t>or</a:t>
            </a:r>
            <a:r>
              <a:rPr lang="de-CH" dirty="0"/>
              <a:t> </a:t>
            </a:r>
            <a:r>
              <a:rPr lang="de-CH" dirty="0" err="1"/>
              <a:t>acquired</a:t>
            </a:r>
            <a:r>
              <a:rPr lang="de-CH" dirty="0"/>
              <a:t> </a:t>
            </a:r>
            <a:r>
              <a:rPr lang="de-CH" dirty="0" err="1"/>
              <a:t>that</a:t>
            </a:r>
            <a:r>
              <a:rPr lang="de-CH" dirty="0"/>
              <a:t> </a:t>
            </a:r>
            <a:r>
              <a:rPr lang="de-CH" dirty="0" err="1"/>
              <a:t>are</a:t>
            </a:r>
            <a:r>
              <a:rPr lang="de-CH" dirty="0"/>
              <a:t> </a:t>
            </a:r>
            <a:r>
              <a:rPr lang="de-CH" dirty="0" err="1"/>
              <a:t>caused</a:t>
            </a:r>
            <a:r>
              <a:rPr lang="de-CH" dirty="0"/>
              <a:t> </a:t>
            </a:r>
            <a:r>
              <a:rPr lang="de-CH" dirty="0" err="1"/>
              <a:t>by</a:t>
            </a:r>
            <a:r>
              <a:rPr lang="de-CH" dirty="0"/>
              <a:t> a </a:t>
            </a:r>
            <a:r>
              <a:rPr lang="de-CH" dirty="0" err="1"/>
              <a:t>benign</a:t>
            </a:r>
            <a:r>
              <a:rPr lang="de-CH" dirty="0"/>
              <a:t> </a:t>
            </a:r>
            <a:r>
              <a:rPr lang="de-CH" dirty="0" err="1"/>
              <a:t>overgrowth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melanocytes</a:t>
            </a:r>
            <a:r>
              <a:rPr lang="de-CH" dirty="0"/>
              <a:t>.</a:t>
            </a:r>
          </a:p>
          <a:p>
            <a:pPr algn="just"/>
            <a:endParaRPr lang="de-CH" dirty="0"/>
          </a:p>
          <a:p>
            <a:pPr algn="just"/>
            <a:r>
              <a:rPr lang="de-CH" dirty="0"/>
              <a:t>Psoriasis: Autoimmune </a:t>
            </a:r>
            <a:r>
              <a:rPr lang="de-CH" dirty="0" err="1"/>
              <a:t>condition</a:t>
            </a:r>
            <a:r>
              <a:rPr lang="de-CH" dirty="0"/>
              <a:t> </a:t>
            </a:r>
            <a:r>
              <a:rPr lang="de-CH" dirty="0" err="1"/>
              <a:t>causing</a:t>
            </a:r>
            <a:r>
              <a:rPr lang="de-CH" dirty="0"/>
              <a:t> pink </a:t>
            </a:r>
            <a:r>
              <a:rPr lang="de-CH" dirty="0" err="1"/>
              <a:t>scaly</a:t>
            </a:r>
            <a:r>
              <a:rPr lang="de-CH" dirty="0"/>
              <a:t> </a:t>
            </a:r>
            <a:r>
              <a:rPr lang="de-CH" dirty="0" err="1"/>
              <a:t>plaques</a:t>
            </a:r>
            <a:r>
              <a:rPr lang="de-CH" dirty="0"/>
              <a:t> all </a:t>
            </a:r>
            <a:r>
              <a:rPr lang="de-CH" dirty="0" err="1"/>
              <a:t>over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body</a:t>
            </a:r>
            <a:r>
              <a:rPr lang="de-CH" dirty="0"/>
              <a:t>. Treatment: </a:t>
            </a:r>
            <a:r>
              <a:rPr lang="de-CH" dirty="0" err="1"/>
              <a:t>phototherapy</a:t>
            </a:r>
            <a:r>
              <a:rPr lang="de-CH" dirty="0"/>
              <a:t>, </a:t>
            </a:r>
            <a:r>
              <a:rPr lang="de-CH" dirty="0" err="1"/>
              <a:t>immunosuppresants</a:t>
            </a:r>
            <a:r>
              <a:rPr lang="de-CH" dirty="0"/>
              <a:t>, </a:t>
            </a:r>
            <a:r>
              <a:rPr lang="de-CH" dirty="0" err="1"/>
              <a:t>topical</a:t>
            </a:r>
            <a:r>
              <a:rPr lang="de-CH" dirty="0"/>
              <a:t> </a:t>
            </a:r>
            <a:r>
              <a:rPr lang="de-CH" dirty="0" err="1"/>
              <a:t>agents</a:t>
            </a:r>
            <a:r>
              <a:rPr lang="de-CH" dirty="0"/>
              <a:t> and alternative </a:t>
            </a:r>
            <a:r>
              <a:rPr lang="de-CH" dirty="0" err="1"/>
              <a:t>therapies</a:t>
            </a:r>
            <a:r>
              <a:rPr lang="de-CH" dirty="0"/>
              <a:t>.</a:t>
            </a:r>
          </a:p>
          <a:p>
            <a:pPr algn="just"/>
            <a:endParaRPr lang="de-CH" dirty="0"/>
          </a:p>
          <a:p>
            <a:pPr algn="just"/>
            <a:r>
              <a:rPr lang="de-CH" dirty="0" err="1"/>
              <a:t>Eczema</a:t>
            </a:r>
            <a:r>
              <a:rPr lang="de-CH" dirty="0"/>
              <a:t>: </a:t>
            </a:r>
            <a:r>
              <a:rPr lang="de-CH" dirty="0" err="1"/>
              <a:t>atopic</a:t>
            </a:r>
            <a:r>
              <a:rPr lang="de-CH" dirty="0"/>
              <a:t> </a:t>
            </a:r>
            <a:r>
              <a:rPr lang="de-CH" dirty="0" err="1"/>
              <a:t>dermatitis</a:t>
            </a:r>
            <a:r>
              <a:rPr lang="de-CH" dirty="0"/>
              <a:t>. A dry </a:t>
            </a:r>
            <a:r>
              <a:rPr lang="de-CH" dirty="0" err="1"/>
              <a:t>inflammation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skin</a:t>
            </a:r>
            <a:r>
              <a:rPr lang="de-CH" dirty="0"/>
              <a:t>. </a:t>
            </a:r>
            <a:r>
              <a:rPr lang="de-CH" dirty="0" err="1"/>
              <a:t>It</a:t>
            </a:r>
            <a:r>
              <a:rPr lang="de-CH" dirty="0"/>
              <a:t> </a:t>
            </a:r>
            <a:r>
              <a:rPr lang="de-CH" dirty="0" err="1"/>
              <a:t>has</a:t>
            </a:r>
            <a:r>
              <a:rPr lang="de-CH" dirty="0"/>
              <a:t> </a:t>
            </a:r>
            <a:r>
              <a:rPr lang="de-CH" dirty="0" err="1"/>
              <a:t>been</a:t>
            </a:r>
            <a:r>
              <a:rPr lang="de-CH" dirty="0"/>
              <a:t> </a:t>
            </a:r>
            <a:r>
              <a:rPr lang="de-CH" dirty="0" err="1"/>
              <a:t>linked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asthma</a:t>
            </a:r>
            <a:r>
              <a:rPr lang="de-CH" dirty="0"/>
              <a:t> and </a:t>
            </a:r>
            <a:r>
              <a:rPr lang="de-CH" dirty="0" err="1"/>
              <a:t>hay</a:t>
            </a:r>
            <a:r>
              <a:rPr lang="de-CH" dirty="0"/>
              <a:t> </a:t>
            </a:r>
            <a:r>
              <a:rPr lang="de-CH" dirty="0" err="1"/>
              <a:t>fever</a:t>
            </a:r>
            <a:r>
              <a:rPr lang="de-CH" dirty="0"/>
              <a:t>. Treatment: Steroid </a:t>
            </a:r>
            <a:r>
              <a:rPr lang="de-CH" dirty="0" err="1"/>
              <a:t>creams</a:t>
            </a:r>
            <a:r>
              <a:rPr lang="de-CH" dirty="0"/>
              <a:t> and </a:t>
            </a:r>
            <a:r>
              <a:rPr lang="de-CH" dirty="0" err="1"/>
              <a:t>moisturizers</a:t>
            </a:r>
            <a:r>
              <a:rPr lang="de-CH" dirty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38008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EE42EAA-EDB9-5DC6-8F80-BCF599798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562" y="685800"/>
            <a:ext cx="10493524" cy="1485900"/>
          </a:xfrm>
        </p:spPr>
        <p:txBody>
          <a:bodyPr>
            <a:normAutofit/>
          </a:bodyPr>
          <a:lstStyle/>
          <a:p>
            <a:r>
              <a:rPr lang="en" dirty="0"/>
              <a:t>Epidermis</a:t>
            </a:r>
            <a:endParaRPr lang="el-GR" dirty="0"/>
          </a:p>
        </p:txBody>
      </p:sp>
      <p:sp>
        <p:nvSpPr>
          <p:cNvPr id="2055" name="Rectangle 2054">
            <a:extLst>
              <a:ext uri="{FF2B5EF4-FFF2-40B4-BE49-F238E27FC236}">
                <a16:creationId xmlns:a16="http://schemas.microsoft.com/office/drawing/2014/main" id="{B9F89C22-0475-4427-B7C8-0269AD40E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7BE0817-87FA-E2C8-5CEB-547638A6F5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3562" y="1482291"/>
            <a:ext cx="5072437" cy="5178391"/>
          </a:xfrm>
        </p:spPr>
        <p:txBody>
          <a:bodyPr>
            <a:normAutofit/>
          </a:bodyPr>
          <a:lstStyle/>
          <a:p>
            <a:r>
              <a:rPr lang="en" sz="1500" dirty="0"/>
              <a:t> The outmost/top layer of the skin (protective layer)</a:t>
            </a:r>
          </a:p>
          <a:p>
            <a:r>
              <a:rPr lang="en" sz="1500" dirty="0"/>
              <a:t> Has an average thickness of 0.1mm (15-100 cell layers)</a:t>
            </a:r>
          </a:p>
          <a:p>
            <a:r>
              <a:rPr lang="en" sz="1500" dirty="0"/>
              <a:t> Avascular (no blood vessels)</a:t>
            </a:r>
          </a:p>
          <a:p>
            <a:r>
              <a:rPr lang="en" sz="1500" dirty="0"/>
              <a:t>Made up of </a:t>
            </a:r>
            <a:r>
              <a:rPr lang="en" sz="1500" dirty="0">
                <a:solidFill>
                  <a:srgbClr val="C00000"/>
                </a:solidFill>
              </a:rPr>
              <a:t>stratified squamous keratinizing epithelium</a:t>
            </a:r>
          </a:p>
          <a:p>
            <a:r>
              <a:rPr lang="en" sz="1500" dirty="0"/>
              <a:t> Divided into </a:t>
            </a:r>
            <a:r>
              <a:rPr lang="en" sz="1500" dirty="0">
                <a:solidFill>
                  <a:srgbClr val="C00000"/>
                </a:solidFill>
              </a:rPr>
              <a:t>five </a:t>
            </a:r>
            <a:r>
              <a:rPr lang="en" sz="1500" dirty="0"/>
              <a:t>sub layers:</a:t>
            </a:r>
          </a:p>
          <a:p>
            <a:pPr marL="0" indent="0">
              <a:buNone/>
            </a:pPr>
            <a:endParaRPr lang="en" sz="1500" dirty="0"/>
          </a:p>
          <a:p>
            <a:pPr lvl="1">
              <a:buFont typeface="Wingdings" pitchFamily="2" charset="2"/>
              <a:buChar char="Ø"/>
            </a:pPr>
            <a:r>
              <a:rPr lang="en" sz="1500" dirty="0"/>
              <a:t> </a:t>
            </a:r>
            <a:r>
              <a:rPr lang="en" sz="1800" b="1" dirty="0">
                <a:solidFill>
                  <a:srgbClr val="C00000"/>
                </a:solidFill>
              </a:rPr>
              <a:t>Stratum corneum</a:t>
            </a:r>
          </a:p>
          <a:p>
            <a:pPr lvl="1">
              <a:buFont typeface="Wingdings" pitchFamily="2" charset="2"/>
              <a:buChar char="Ø"/>
            </a:pPr>
            <a:r>
              <a:rPr lang="en" sz="1800" b="1" dirty="0">
                <a:solidFill>
                  <a:srgbClr val="C00000"/>
                </a:solidFill>
              </a:rPr>
              <a:t> Stratum lucidum</a:t>
            </a:r>
          </a:p>
          <a:p>
            <a:pPr lvl="1">
              <a:buFont typeface="Wingdings" pitchFamily="2" charset="2"/>
              <a:buChar char="Ø"/>
            </a:pPr>
            <a:r>
              <a:rPr lang="en" sz="1800" b="1" dirty="0">
                <a:solidFill>
                  <a:srgbClr val="C00000"/>
                </a:solidFill>
              </a:rPr>
              <a:t> Stratum granulosum</a:t>
            </a:r>
          </a:p>
          <a:p>
            <a:pPr lvl="1">
              <a:buFont typeface="Wingdings" pitchFamily="2" charset="2"/>
              <a:buChar char="Ø"/>
            </a:pPr>
            <a:r>
              <a:rPr lang="en" sz="1800" b="1" dirty="0">
                <a:solidFill>
                  <a:srgbClr val="C00000"/>
                </a:solidFill>
              </a:rPr>
              <a:t> Stratum spinosum</a:t>
            </a:r>
          </a:p>
          <a:p>
            <a:pPr lvl="1">
              <a:buFont typeface="Wingdings" pitchFamily="2" charset="2"/>
              <a:buChar char="Ø"/>
            </a:pPr>
            <a:r>
              <a:rPr lang="en" sz="1800" b="1" dirty="0">
                <a:solidFill>
                  <a:srgbClr val="C00000"/>
                </a:solidFill>
              </a:rPr>
              <a:t> Stratum </a:t>
            </a:r>
            <a:r>
              <a:rPr lang="en" sz="1800" b="1" dirty="0" err="1">
                <a:solidFill>
                  <a:srgbClr val="C00000"/>
                </a:solidFill>
              </a:rPr>
              <a:t>basale</a:t>
            </a:r>
            <a:endParaRPr lang="en" sz="1800" b="1" dirty="0">
              <a:solidFill>
                <a:srgbClr val="C00000"/>
              </a:solidFill>
            </a:endParaRPr>
          </a:p>
          <a:p>
            <a:pPr lvl="1">
              <a:buFont typeface="Wingdings" pitchFamily="2" charset="2"/>
              <a:buChar char="Ø"/>
            </a:pPr>
            <a:endParaRPr lang="en" sz="1800" b="1" dirty="0">
              <a:solidFill>
                <a:srgbClr val="C00000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en" sz="1600" b="1" dirty="0">
                <a:solidFill>
                  <a:schemeClr val="tx1"/>
                </a:solidFill>
              </a:rPr>
              <a:t>Four (thin skin) versus five (thick skin) areas of epidermis comes in.</a:t>
            </a:r>
            <a:endParaRPr lang="el-GR" sz="1600" b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Epidermis (Outer Layer of Skin): Layers, Function, Structure">
            <a:extLst>
              <a:ext uri="{FF2B5EF4-FFF2-40B4-BE49-F238E27FC236}">
                <a16:creationId xmlns:a16="http://schemas.microsoft.com/office/drawing/2014/main" id="{3FB95D8C-5046-CF61-EC6B-63CA389529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61518" y="1482291"/>
            <a:ext cx="5072436" cy="4795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12466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A1A8C1F-E359-0B68-B9A6-5E2A47355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254" y="188536"/>
            <a:ext cx="10510886" cy="1131217"/>
          </a:xfrm>
        </p:spPr>
        <p:txBody>
          <a:bodyPr>
            <a:normAutofit fontScale="90000"/>
          </a:bodyPr>
          <a:lstStyle/>
          <a:p>
            <a:pPr algn="ctr"/>
            <a:r>
              <a:rPr lang="de-CH" dirty="0">
                <a:solidFill>
                  <a:srgbClr val="C00000"/>
                </a:solidFill>
              </a:rPr>
              <a:t>Most </a:t>
            </a:r>
            <a:r>
              <a:rPr lang="de-CH" dirty="0" err="1">
                <a:solidFill>
                  <a:srgbClr val="C00000"/>
                </a:solidFill>
              </a:rPr>
              <a:t>common</a:t>
            </a:r>
            <a:r>
              <a:rPr lang="de-CH" dirty="0">
                <a:solidFill>
                  <a:srgbClr val="C00000"/>
                </a:solidFill>
              </a:rPr>
              <a:t> </a:t>
            </a:r>
            <a:r>
              <a:rPr lang="de-CH" dirty="0" err="1">
                <a:solidFill>
                  <a:srgbClr val="C00000"/>
                </a:solidFill>
              </a:rPr>
              <a:t>skin</a:t>
            </a:r>
            <a:r>
              <a:rPr lang="de-CH" dirty="0">
                <a:solidFill>
                  <a:srgbClr val="C00000"/>
                </a:solidFill>
              </a:rPr>
              <a:t> </a:t>
            </a:r>
            <a:r>
              <a:rPr lang="de-CH" dirty="0" err="1">
                <a:solidFill>
                  <a:srgbClr val="C00000"/>
                </a:solidFill>
              </a:rPr>
              <a:t>cancers</a:t>
            </a:r>
            <a:r>
              <a:rPr lang="de-CH" dirty="0">
                <a:solidFill>
                  <a:srgbClr val="C00000"/>
                </a:solidFill>
              </a:rPr>
              <a:t> – </a:t>
            </a:r>
            <a:r>
              <a:rPr lang="de-CH" dirty="0" err="1">
                <a:solidFill>
                  <a:srgbClr val="C00000"/>
                </a:solidFill>
              </a:rPr>
              <a:t>Surgical</a:t>
            </a:r>
            <a:r>
              <a:rPr lang="de-CH" dirty="0">
                <a:solidFill>
                  <a:srgbClr val="C00000"/>
                </a:solidFill>
              </a:rPr>
              <a:t> </a:t>
            </a:r>
            <a:r>
              <a:rPr lang="de-CH" dirty="0" err="1">
                <a:solidFill>
                  <a:srgbClr val="C00000"/>
                </a:solidFill>
              </a:rPr>
              <a:t>treatment</a:t>
            </a:r>
            <a:endParaRPr lang="el-GR" dirty="0">
              <a:solidFill>
                <a:srgbClr val="C00000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58D32CC-1C7A-72C4-395C-B24A618944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3254" y="1395167"/>
            <a:ext cx="10369484" cy="5081047"/>
          </a:xfrm>
        </p:spPr>
        <p:txBody>
          <a:bodyPr/>
          <a:lstStyle/>
          <a:p>
            <a:r>
              <a:rPr lang="de-CH" dirty="0"/>
              <a:t>MELANOMA</a:t>
            </a:r>
          </a:p>
          <a:p>
            <a:r>
              <a:rPr lang="de-CH" dirty="0"/>
              <a:t>SCC</a:t>
            </a:r>
          </a:p>
          <a:p>
            <a:r>
              <a:rPr lang="de-CH" dirty="0"/>
              <a:t>BCC</a:t>
            </a:r>
            <a:endParaRPr lang="el-GR" dirty="0"/>
          </a:p>
        </p:txBody>
      </p:sp>
      <p:pic>
        <p:nvPicPr>
          <p:cNvPr id="15362" name="Picture 2" descr="Surgical &amp; Cosmetic Dermatology | Surgical management of high-risk squamous  cell carcinoma of the scalp: series of cases">
            <a:extLst>
              <a:ext uri="{FF2B5EF4-FFF2-40B4-BE49-F238E27FC236}">
                <a16:creationId xmlns:a16="http://schemas.microsoft.com/office/drawing/2014/main" id="{3E417E43-5535-C533-C76F-A9A7154AF9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079" y="1564574"/>
            <a:ext cx="3940667" cy="165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Frequently Asked Questions - Mohs Reconstruction | Maywood, NJ">
            <a:extLst>
              <a:ext uri="{FF2B5EF4-FFF2-40B4-BE49-F238E27FC236}">
                <a16:creationId xmlns:a16="http://schemas.microsoft.com/office/drawing/2014/main" id="{7987285E-B910-C2C3-1C60-0CEDE856B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380" y="3940533"/>
            <a:ext cx="4656842" cy="2234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Reconstruction Considerations Based on Size of Defect | Oncohema Key">
            <a:extLst>
              <a:ext uri="{FF2B5EF4-FFF2-40B4-BE49-F238E27FC236}">
                <a16:creationId xmlns:a16="http://schemas.microsoft.com/office/drawing/2014/main" id="{BF8833D7-4CD3-FE70-872A-5646B262A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579" y="4463592"/>
            <a:ext cx="1670557" cy="1819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Cheek Rotation Skin (Mustardé) Flap to The Lower Eyelid | Plastic Surgery  Key">
            <a:extLst>
              <a:ext uri="{FF2B5EF4-FFF2-40B4-BE49-F238E27FC236}">
                <a16:creationId xmlns:a16="http://schemas.microsoft.com/office/drawing/2014/main" id="{1AB93216-9AC7-FA63-24F4-58CE0065D6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81" y="3888558"/>
            <a:ext cx="4656841" cy="2969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0" name="Picture 10" descr="acfs :: Archives of Craniofacial Surgery">
            <a:extLst>
              <a:ext uri="{FF2B5EF4-FFF2-40B4-BE49-F238E27FC236}">
                <a16:creationId xmlns:a16="http://schemas.microsoft.com/office/drawing/2014/main" id="{E2CDBB17-80F8-D582-0B8A-76F637221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708" y="1395167"/>
            <a:ext cx="3674428" cy="2304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9072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3BEAD1E-5E66-97A8-6F16-17ABCC565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3282695" cy="14859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Questions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26AA51F-658B-55DA-AB4D-EC1223815C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3282694" cy="3581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/>
              <a:t>Thank you</a:t>
            </a:r>
            <a:endParaRPr lang="el-GR"/>
          </a:p>
        </p:txBody>
      </p:sp>
      <p:pic>
        <p:nvPicPr>
          <p:cNvPr id="7" name="Graphic 6" descr="Λεπτή βοήθεια">
            <a:extLst>
              <a:ext uri="{FF2B5EF4-FFF2-40B4-BE49-F238E27FC236}">
                <a16:creationId xmlns:a16="http://schemas.microsoft.com/office/drawing/2014/main" id="{1D1FFD39-3871-DD80-558F-88BCBA35F7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66126" y="645106"/>
            <a:ext cx="5247747" cy="5247747"/>
          </a:xfrm>
          <a:prstGeom prst="rect">
            <a:avLst/>
          </a:prstGeom>
        </p:spPr>
      </p:pic>
      <p:pic>
        <p:nvPicPr>
          <p:cNvPr id="14338" name="Picture 2" descr="Plastic surgery stop natural aging? - Mentor Plastic Surgery">
            <a:extLst>
              <a:ext uri="{FF2B5EF4-FFF2-40B4-BE49-F238E27FC236}">
                <a16:creationId xmlns:a16="http://schemas.microsoft.com/office/drawing/2014/main" id="{D679114E-48DD-A169-E7EC-A564EE707C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920" y="2912882"/>
            <a:ext cx="4270342" cy="3259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6352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955F852-C59E-90F7-6ECD-F6ECBCE57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73255"/>
            <a:ext cx="5587465" cy="1029903"/>
          </a:xfrm>
        </p:spPr>
        <p:txBody>
          <a:bodyPr/>
          <a:lstStyle/>
          <a:p>
            <a:r>
              <a:rPr lang="en" dirty="0">
                <a:solidFill>
                  <a:srgbClr val="C00000"/>
                </a:solidFill>
              </a:rPr>
              <a:t>Epidermal Layer</a:t>
            </a:r>
            <a:endParaRPr lang="el-GR" dirty="0">
              <a:solidFill>
                <a:srgbClr val="C00000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FE3870C-C46A-39B6-A24C-04922DFA2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522" y="1272619"/>
            <a:ext cx="6776185" cy="5412126"/>
          </a:xfrm>
        </p:spPr>
        <p:txBody>
          <a:bodyPr>
            <a:normAutofit/>
          </a:bodyPr>
          <a:lstStyle/>
          <a:p>
            <a:r>
              <a:rPr lang="en" dirty="0"/>
              <a:t>Contains four distinct layers of cells:</a:t>
            </a:r>
          </a:p>
          <a:p>
            <a:pPr lvl="1">
              <a:buFont typeface="Wingdings" pitchFamily="2" charset="2"/>
              <a:buChar char="Ø"/>
            </a:pPr>
            <a:r>
              <a:rPr lang="en" dirty="0"/>
              <a:t>Keratinocytes – </a:t>
            </a:r>
            <a:r>
              <a:rPr lang="en" dirty="0">
                <a:solidFill>
                  <a:srgbClr val="C00000"/>
                </a:solidFill>
              </a:rPr>
              <a:t>produce keratin</a:t>
            </a:r>
          </a:p>
          <a:p>
            <a:pPr lvl="1">
              <a:buFont typeface="Wingdings" pitchFamily="2" charset="2"/>
              <a:buChar char="Ø"/>
            </a:pPr>
            <a:r>
              <a:rPr lang="en" dirty="0"/>
              <a:t>Melanocytes – </a:t>
            </a:r>
            <a:r>
              <a:rPr lang="en" dirty="0">
                <a:solidFill>
                  <a:srgbClr val="C00000"/>
                </a:solidFill>
              </a:rPr>
              <a:t>pigment producing cells</a:t>
            </a:r>
          </a:p>
          <a:p>
            <a:pPr lvl="2">
              <a:buFont typeface="Wingdings" pitchFamily="2" charset="2"/>
              <a:buChar char="v"/>
            </a:pPr>
            <a:r>
              <a:rPr lang="en" dirty="0"/>
              <a:t>Same number in all skin colors</a:t>
            </a:r>
          </a:p>
          <a:p>
            <a:pPr lvl="2">
              <a:buFont typeface="Wingdings" pitchFamily="2" charset="2"/>
              <a:buChar char="v"/>
            </a:pPr>
            <a:r>
              <a:rPr lang="en" dirty="0"/>
              <a:t>Size and activity greater in darker skin (skin color based on the amount produced)</a:t>
            </a:r>
          </a:p>
          <a:p>
            <a:pPr lvl="2">
              <a:buFont typeface="Wingdings" pitchFamily="2" charset="2"/>
              <a:buChar char="v"/>
            </a:pPr>
            <a:r>
              <a:rPr lang="en" dirty="0"/>
              <a:t>Cells in dark skin more compact therefore skin more resistant to injury</a:t>
            </a:r>
          </a:p>
          <a:p>
            <a:pPr lvl="1">
              <a:buFont typeface="Wingdings" pitchFamily="2" charset="2"/>
              <a:buChar char="Ø"/>
            </a:pPr>
            <a:r>
              <a:rPr lang="en" dirty="0"/>
              <a:t>Merkel Cells – </a:t>
            </a:r>
            <a:r>
              <a:rPr lang="en" dirty="0">
                <a:solidFill>
                  <a:srgbClr val="C00000"/>
                </a:solidFill>
              </a:rPr>
              <a:t>they let you feel light touch</a:t>
            </a:r>
          </a:p>
          <a:p>
            <a:pPr lvl="1">
              <a:buFont typeface="Wingdings" pitchFamily="2" charset="2"/>
              <a:buChar char="Ø"/>
            </a:pPr>
            <a:r>
              <a:rPr lang="en" dirty="0" err="1"/>
              <a:t>Langerhan</a:t>
            </a:r>
            <a:r>
              <a:rPr lang="en" dirty="0"/>
              <a:t> Cells – </a:t>
            </a:r>
            <a:r>
              <a:rPr lang="en" dirty="0">
                <a:solidFill>
                  <a:srgbClr val="C00000"/>
                </a:solidFill>
              </a:rPr>
              <a:t>are part of the immune system</a:t>
            </a:r>
          </a:p>
          <a:p>
            <a:pPr marL="530352" lvl="1" indent="0">
              <a:buNone/>
            </a:pPr>
            <a:endParaRPr lang="en" dirty="0">
              <a:solidFill>
                <a:srgbClr val="C00000"/>
              </a:solidFill>
            </a:endParaRPr>
          </a:p>
          <a:p>
            <a:r>
              <a:rPr lang="en" dirty="0"/>
              <a:t>The external layer is almost completely replaced every three to four weeks (continually shedding and reviewing)</a:t>
            </a:r>
            <a:endParaRPr lang="el-GR" dirty="0"/>
          </a:p>
        </p:txBody>
      </p:sp>
      <p:pic>
        <p:nvPicPr>
          <p:cNvPr id="4" name="Picture 4" descr="Epidermis; Image: Paul Kim">
            <a:extLst>
              <a:ext uri="{FF2B5EF4-FFF2-40B4-BE49-F238E27FC236}">
                <a16:creationId xmlns:a16="http://schemas.microsoft.com/office/drawing/2014/main" id="{28555C21-DAA8-2F65-D117-1053DF4A8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260" y="904775"/>
            <a:ext cx="4326903" cy="5345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3740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0DEA94B-2EAE-5913-1E2B-E775F7AB3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60256"/>
            <a:ext cx="9601200" cy="2011444"/>
          </a:xfrm>
        </p:spPr>
        <p:txBody>
          <a:bodyPr/>
          <a:lstStyle/>
          <a:p>
            <a:r>
              <a:rPr lang="en" dirty="0">
                <a:solidFill>
                  <a:srgbClr val="C00000"/>
                </a:solidFill>
              </a:rPr>
              <a:t>Epidermis: Stratum Corneum</a:t>
            </a:r>
            <a:endParaRPr lang="el-GR" dirty="0">
              <a:solidFill>
                <a:srgbClr val="C00000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634122A-1A03-C3A9-D3DF-CD3CB9BDE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278" y="1140643"/>
            <a:ext cx="6369543" cy="5260157"/>
          </a:xfrm>
        </p:spPr>
        <p:txBody>
          <a:bodyPr>
            <a:normAutofit lnSpcReduction="10000"/>
          </a:bodyPr>
          <a:lstStyle/>
          <a:p>
            <a:r>
              <a:rPr lang="en" dirty="0"/>
              <a:t>Avascular</a:t>
            </a:r>
          </a:p>
          <a:p>
            <a:r>
              <a:rPr lang="de-CH" dirty="0"/>
              <a:t>M</a:t>
            </a:r>
            <a:r>
              <a:rPr lang="en" dirty="0" err="1"/>
              <a:t>ade</a:t>
            </a:r>
            <a:r>
              <a:rPr lang="en" dirty="0"/>
              <a:t> up of mature keratinocytes</a:t>
            </a:r>
            <a:endParaRPr lang="de-CH" dirty="0"/>
          </a:p>
          <a:p>
            <a:r>
              <a:rPr lang="en" dirty="0"/>
              <a:t>Multilayer (up to 20 cell layers matured or keratinized): keratinized squamous epithelium</a:t>
            </a:r>
          </a:p>
          <a:p>
            <a:r>
              <a:rPr lang="de-CH" dirty="0"/>
              <a:t>F</a:t>
            </a:r>
            <a:r>
              <a:rPr lang="en" dirty="0"/>
              <a:t>unction</a:t>
            </a:r>
          </a:p>
          <a:p>
            <a:pPr>
              <a:buFont typeface="Wingdings" pitchFamily="2" charset="2"/>
              <a:buChar char="ü"/>
            </a:pPr>
            <a:r>
              <a:rPr lang="de-CH" dirty="0"/>
              <a:t>F</a:t>
            </a:r>
            <a:r>
              <a:rPr lang="en" dirty="0" err="1"/>
              <a:t>ights</a:t>
            </a:r>
            <a:r>
              <a:rPr lang="en" dirty="0"/>
              <a:t> infections</a:t>
            </a:r>
          </a:p>
          <a:p>
            <a:pPr>
              <a:buFont typeface="Wingdings" pitchFamily="2" charset="2"/>
              <a:buChar char="ü"/>
            </a:pPr>
            <a:r>
              <a:rPr lang="de-CH" dirty="0"/>
              <a:t>P</a:t>
            </a:r>
            <a:r>
              <a:rPr lang="en" dirty="0" err="1"/>
              <a:t>rotects</a:t>
            </a:r>
            <a:r>
              <a:rPr lang="en" dirty="0"/>
              <a:t> against : chemical damage, wear and tear, dehydration. Barrier to environment and prevents </a:t>
            </a:r>
            <a:r>
              <a:rPr lang="en" dirty="0" err="1"/>
              <a:t>transepidermal</a:t>
            </a:r>
            <a:r>
              <a:rPr lang="en" dirty="0"/>
              <a:t> water loss:</a:t>
            </a:r>
          </a:p>
          <a:p>
            <a:pPr lvl="1">
              <a:buFont typeface="Wingdings" pitchFamily="2" charset="2"/>
              <a:buChar char="Ø"/>
            </a:pPr>
            <a:r>
              <a:rPr lang="en" dirty="0"/>
              <a:t>Dressing adhesives can strip stratum corneum and cause </a:t>
            </a:r>
            <a:r>
              <a:rPr lang="en" dirty="0" err="1"/>
              <a:t>transepidermal</a:t>
            </a:r>
            <a:r>
              <a:rPr lang="en" dirty="0"/>
              <a:t> water loss</a:t>
            </a:r>
          </a:p>
          <a:p>
            <a:pPr marL="0" indent="0">
              <a:buNone/>
            </a:pPr>
            <a:r>
              <a:rPr lang="en" dirty="0"/>
              <a:t> Involved in formation of an acid mantle:</a:t>
            </a:r>
          </a:p>
          <a:p>
            <a:pPr lvl="1">
              <a:buFont typeface="Wingdings" pitchFamily="2" charset="2"/>
              <a:buChar char="Ø"/>
            </a:pPr>
            <a:r>
              <a:rPr lang="en" dirty="0"/>
              <a:t> Makes skin less permeable to water.</a:t>
            </a:r>
          </a:p>
          <a:p>
            <a:pPr lvl="1">
              <a:buFont typeface="Wingdings" pitchFamily="2" charset="2"/>
              <a:buChar char="Ø"/>
            </a:pPr>
            <a:r>
              <a:rPr lang="en" dirty="0"/>
              <a:t> Protects skin from microorganism invasion.</a:t>
            </a:r>
          </a:p>
          <a:p>
            <a:pPr lvl="1">
              <a:buFont typeface="Wingdings" pitchFamily="2" charset="2"/>
              <a:buChar char="Ø"/>
            </a:pPr>
            <a:endParaRPr lang="en" dirty="0"/>
          </a:p>
        </p:txBody>
      </p:sp>
      <p:pic>
        <p:nvPicPr>
          <p:cNvPr id="4" name="Picture 2" descr="Stratum corneum of epidermis (Stratum corneum epidermis); Image: Paul Kim">
            <a:extLst>
              <a:ext uri="{FF2B5EF4-FFF2-40B4-BE49-F238E27FC236}">
                <a16:creationId xmlns:a16="http://schemas.microsoft.com/office/drawing/2014/main" id="{D7C2E50D-6A86-0B23-ACA2-81F6A50C8C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2210" y="1165978"/>
            <a:ext cx="4038642" cy="4697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6503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C0FCBFC-E13D-2CCE-46CC-109ACE2B4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83820"/>
            <a:ext cx="9601200" cy="694209"/>
          </a:xfrm>
        </p:spPr>
        <p:txBody>
          <a:bodyPr>
            <a:normAutofit/>
          </a:bodyPr>
          <a:lstStyle/>
          <a:p>
            <a:pPr algn="ctr"/>
            <a:r>
              <a:rPr lang="de-CH" dirty="0">
                <a:solidFill>
                  <a:srgbClr val="C00000"/>
                </a:solidFill>
              </a:rPr>
              <a:t>Epidermis</a:t>
            </a:r>
            <a:endParaRPr lang="el-GR" dirty="0">
              <a:solidFill>
                <a:srgbClr val="C00000"/>
              </a:solidFill>
            </a:endParaRPr>
          </a:p>
        </p:txBody>
      </p:sp>
      <p:sp>
        <p:nvSpPr>
          <p:cNvPr id="12" name="Θέση κειμένου 11">
            <a:extLst>
              <a:ext uri="{FF2B5EF4-FFF2-40B4-BE49-F238E27FC236}">
                <a16:creationId xmlns:a16="http://schemas.microsoft.com/office/drawing/2014/main" id="{4B3DC87C-39ED-6D00-F4C2-0BCB334EEA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707011"/>
            <a:ext cx="4443984" cy="986439"/>
          </a:xfrm>
        </p:spPr>
        <p:txBody>
          <a:bodyPr/>
          <a:lstStyle/>
          <a:p>
            <a:r>
              <a:rPr lang="de-CH" dirty="0" err="1">
                <a:solidFill>
                  <a:schemeClr val="accent6">
                    <a:lumMod val="75000"/>
                  </a:schemeClr>
                </a:solidFill>
              </a:rPr>
              <a:t>Statum</a:t>
            </a:r>
            <a:r>
              <a:rPr lang="de-CH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CH" dirty="0" err="1">
                <a:solidFill>
                  <a:schemeClr val="accent6">
                    <a:lumMod val="75000"/>
                  </a:schemeClr>
                </a:solidFill>
              </a:rPr>
              <a:t>Lucidum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CCC9E6E-3663-93AE-D88A-949842EA2A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58283" y="2177591"/>
            <a:ext cx="5057301" cy="4680409"/>
          </a:xfrm>
        </p:spPr>
        <p:txBody>
          <a:bodyPr>
            <a:normAutofit/>
          </a:bodyPr>
          <a:lstStyle/>
          <a:p>
            <a:pPr algn="just"/>
            <a:r>
              <a:rPr lang="de-CH" dirty="0" err="1"/>
              <a:t>Lucid</a:t>
            </a:r>
            <a:r>
              <a:rPr lang="de-CH" dirty="0"/>
              <a:t> = </a:t>
            </a:r>
            <a:r>
              <a:rPr lang="de-CH" dirty="0" err="1"/>
              <a:t>clear</a:t>
            </a:r>
            <a:r>
              <a:rPr lang="de-CH" dirty="0"/>
              <a:t>.    </a:t>
            </a:r>
            <a:r>
              <a:rPr lang="de-CH" dirty="0" err="1"/>
              <a:t>Appears</a:t>
            </a:r>
            <a:r>
              <a:rPr lang="de-CH" dirty="0"/>
              <a:t> </a:t>
            </a:r>
            <a:r>
              <a:rPr lang="de-CH" dirty="0" err="1"/>
              <a:t>cleared</a:t>
            </a:r>
            <a:r>
              <a:rPr lang="de-CH" dirty="0"/>
              <a:t> on </a:t>
            </a:r>
            <a:r>
              <a:rPr lang="de-CH" dirty="0" err="1"/>
              <a:t>histological</a:t>
            </a:r>
            <a:r>
              <a:rPr lang="de-CH" dirty="0"/>
              <a:t> </a:t>
            </a:r>
            <a:r>
              <a:rPr lang="de-CH" dirty="0" err="1"/>
              <a:t>slides</a:t>
            </a:r>
            <a:r>
              <a:rPr lang="de-CH" dirty="0"/>
              <a:t>.</a:t>
            </a:r>
          </a:p>
          <a:p>
            <a:pPr algn="just"/>
            <a:endParaRPr lang="de-CH" dirty="0"/>
          </a:p>
          <a:p>
            <a:pPr algn="just"/>
            <a:r>
              <a:rPr lang="de-CH" dirty="0"/>
              <a:t>The </a:t>
            </a:r>
            <a:r>
              <a:rPr lang="de-CH" dirty="0" err="1"/>
              <a:t>second</a:t>
            </a:r>
            <a:r>
              <a:rPr lang="de-CH" dirty="0"/>
              <a:t> </a:t>
            </a:r>
            <a:r>
              <a:rPr lang="de-CH" dirty="0" err="1"/>
              <a:t>layer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epidermis</a:t>
            </a:r>
            <a:r>
              <a:rPr lang="de-CH" dirty="0"/>
              <a:t> </a:t>
            </a:r>
            <a:r>
              <a:rPr lang="de-CH" dirty="0" err="1"/>
              <a:t>can</a:t>
            </a:r>
            <a:r>
              <a:rPr lang="de-CH" dirty="0"/>
              <a:t> </a:t>
            </a:r>
            <a:r>
              <a:rPr lang="de-CH" dirty="0" err="1"/>
              <a:t>only</a:t>
            </a:r>
            <a:r>
              <a:rPr lang="de-CH" dirty="0"/>
              <a:t> </a:t>
            </a:r>
            <a:r>
              <a:rPr lang="de-CH" dirty="0" err="1"/>
              <a:t>be</a:t>
            </a:r>
            <a:r>
              <a:rPr lang="de-CH" dirty="0"/>
              <a:t> </a:t>
            </a:r>
            <a:r>
              <a:rPr lang="de-CH" dirty="0" err="1"/>
              <a:t>found</a:t>
            </a:r>
            <a:r>
              <a:rPr lang="de-CH" dirty="0"/>
              <a:t> in </a:t>
            </a:r>
            <a:r>
              <a:rPr lang="de-CH" dirty="0" err="1"/>
              <a:t>areas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your</a:t>
            </a:r>
            <a:r>
              <a:rPr lang="de-CH" dirty="0"/>
              <a:t> </a:t>
            </a:r>
            <a:r>
              <a:rPr lang="de-CH" dirty="0" err="1"/>
              <a:t>body</a:t>
            </a:r>
            <a:r>
              <a:rPr lang="de-CH" dirty="0"/>
              <a:t> </a:t>
            </a:r>
            <a:r>
              <a:rPr lang="de-CH" dirty="0" err="1"/>
              <a:t>where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skin</a:t>
            </a:r>
            <a:r>
              <a:rPr lang="de-CH" dirty="0"/>
              <a:t> </a:t>
            </a:r>
            <a:r>
              <a:rPr lang="de-CH" dirty="0" err="1"/>
              <a:t>is</a:t>
            </a:r>
            <a:r>
              <a:rPr lang="de-CH" dirty="0"/>
              <a:t> </a:t>
            </a:r>
            <a:r>
              <a:rPr lang="de-CH" dirty="0" err="1"/>
              <a:t>thicker</a:t>
            </a:r>
            <a:endParaRPr lang="de-CH" dirty="0"/>
          </a:p>
          <a:p>
            <a:pPr algn="just">
              <a:buFont typeface="Wingdings" pitchFamily="2" charset="2"/>
              <a:buChar char="Ø"/>
            </a:pPr>
            <a:r>
              <a:rPr lang="de-CH" dirty="0"/>
              <a:t>Palms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hands</a:t>
            </a:r>
            <a:endParaRPr lang="de-CH" dirty="0"/>
          </a:p>
          <a:p>
            <a:pPr algn="just">
              <a:buFont typeface="Wingdings" pitchFamily="2" charset="2"/>
              <a:buChar char="Ø"/>
            </a:pPr>
            <a:r>
              <a:rPr lang="de-CH" dirty="0" err="1"/>
              <a:t>Soles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foot</a:t>
            </a:r>
            <a:endParaRPr lang="de-CH" dirty="0"/>
          </a:p>
          <a:p>
            <a:endParaRPr lang="el-GR" dirty="0"/>
          </a:p>
        </p:txBody>
      </p:sp>
      <p:sp>
        <p:nvSpPr>
          <p:cNvPr id="13" name="Θέση κειμένου 12">
            <a:extLst>
              <a:ext uri="{FF2B5EF4-FFF2-40B4-BE49-F238E27FC236}">
                <a16:creationId xmlns:a16="http://schemas.microsoft.com/office/drawing/2014/main" id="{7160645C-28B5-F58E-BB8F-F00F4BEC10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25014" y="999241"/>
            <a:ext cx="4443984" cy="694209"/>
          </a:xfrm>
        </p:spPr>
        <p:txBody>
          <a:bodyPr/>
          <a:lstStyle/>
          <a:p>
            <a:r>
              <a:rPr lang="de-CH" dirty="0">
                <a:solidFill>
                  <a:schemeClr val="accent6">
                    <a:lumMod val="75000"/>
                  </a:schemeClr>
                </a:solidFill>
              </a:rPr>
              <a:t>Stratum Granulosum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Θέση περιεχομένου 13">
            <a:extLst>
              <a:ext uri="{FF2B5EF4-FFF2-40B4-BE49-F238E27FC236}">
                <a16:creationId xmlns:a16="http://schemas.microsoft.com/office/drawing/2014/main" id="{7DBEA42B-726A-1B8E-6849-1A80C6501F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25014" y="4091232"/>
            <a:ext cx="4443984" cy="2766767"/>
          </a:xfrm>
        </p:spPr>
        <p:txBody>
          <a:bodyPr>
            <a:normAutofit/>
          </a:bodyPr>
          <a:lstStyle/>
          <a:p>
            <a:r>
              <a:rPr lang="de-CH" dirty="0"/>
              <a:t>Granular </a:t>
            </a:r>
            <a:r>
              <a:rPr lang="de-CH" dirty="0" err="1"/>
              <a:t>layer</a:t>
            </a:r>
            <a:endParaRPr lang="de-CH" dirty="0"/>
          </a:p>
          <a:p>
            <a:pPr algn="just">
              <a:buFont typeface="Wingdings" pitchFamily="2" charset="2"/>
              <a:buChar char="Ø"/>
            </a:pPr>
            <a:r>
              <a:rPr lang="de-CH" dirty="0" err="1"/>
              <a:t>Comprised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mature</a:t>
            </a:r>
            <a:r>
              <a:rPr lang="de-CH" dirty="0"/>
              <a:t> </a:t>
            </a:r>
            <a:r>
              <a:rPr lang="de-CH" dirty="0" err="1"/>
              <a:t>keratinocytes</a:t>
            </a:r>
            <a:r>
              <a:rPr lang="de-CH" dirty="0"/>
              <a:t> </a:t>
            </a:r>
            <a:r>
              <a:rPr lang="de-CH" dirty="0" err="1"/>
              <a:t>containing</a:t>
            </a:r>
            <a:r>
              <a:rPr lang="de-CH" dirty="0"/>
              <a:t> </a:t>
            </a:r>
            <a:r>
              <a:rPr lang="de-CH" dirty="0" err="1"/>
              <a:t>granules</a:t>
            </a:r>
            <a:r>
              <a:rPr lang="de-CH" dirty="0"/>
              <a:t> in </a:t>
            </a:r>
            <a:r>
              <a:rPr lang="de-CH" dirty="0" err="1"/>
              <a:t>their</a:t>
            </a:r>
            <a:r>
              <a:rPr lang="de-CH" dirty="0"/>
              <a:t> </a:t>
            </a:r>
            <a:r>
              <a:rPr lang="de-CH" dirty="0" err="1"/>
              <a:t>cytoplasm</a:t>
            </a:r>
            <a:r>
              <a:rPr lang="de-CH" dirty="0"/>
              <a:t>.</a:t>
            </a:r>
          </a:p>
          <a:p>
            <a:pPr algn="just">
              <a:buFont typeface="Wingdings" pitchFamily="2" charset="2"/>
              <a:buChar char="Ø"/>
            </a:pPr>
            <a:r>
              <a:rPr lang="de-CH" dirty="0" err="1">
                <a:solidFill>
                  <a:srgbClr val="C00000"/>
                </a:solidFill>
              </a:rPr>
              <a:t>No</a:t>
            </a:r>
            <a:r>
              <a:rPr lang="de-CH" dirty="0">
                <a:solidFill>
                  <a:srgbClr val="C00000"/>
                </a:solidFill>
              </a:rPr>
              <a:t> </a:t>
            </a:r>
            <a:r>
              <a:rPr lang="de-CH" dirty="0" err="1">
                <a:solidFill>
                  <a:srgbClr val="C00000"/>
                </a:solidFill>
              </a:rPr>
              <a:t>nuclei</a:t>
            </a:r>
            <a:r>
              <a:rPr lang="de-CH" dirty="0">
                <a:solidFill>
                  <a:srgbClr val="C00000"/>
                </a:solidFill>
              </a:rPr>
              <a:t>: </a:t>
            </a:r>
            <a:r>
              <a:rPr lang="de-CH" dirty="0"/>
              <a:t>in </a:t>
            </a:r>
            <a:r>
              <a:rPr lang="de-CH" dirty="0" err="1"/>
              <a:t>this</a:t>
            </a:r>
            <a:r>
              <a:rPr lang="de-CH" dirty="0"/>
              <a:t> </a:t>
            </a:r>
            <a:r>
              <a:rPr lang="de-CH" dirty="0" err="1"/>
              <a:t>layer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keratinocytes</a:t>
            </a:r>
            <a:r>
              <a:rPr lang="de-CH" dirty="0"/>
              <a:t> lose </a:t>
            </a:r>
            <a:r>
              <a:rPr lang="de-CH" dirty="0" err="1"/>
              <a:t>their</a:t>
            </a:r>
            <a:r>
              <a:rPr lang="de-CH" dirty="0"/>
              <a:t> </a:t>
            </a:r>
            <a:r>
              <a:rPr lang="de-CH" dirty="0" err="1"/>
              <a:t>organelles</a:t>
            </a:r>
            <a:r>
              <a:rPr lang="de-CH" dirty="0"/>
              <a:t> </a:t>
            </a:r>
            <a:r>
              <a:rPr lang="de-CH" dirty="0" err="1"/>
              <a:t>including</a:t>
            </a:r>
            <a:r>
              <a:rPr lang="de-CH" dirty="0"/>
              <a:t> </a:t>
            </a:r>
            <a:r>
              <a:rPr lang="de-CH" dirty="0" err="1"/>
              <a:t>their</a:t>
            </a:r>
            <a:r>
              <a:rPr lang="de-CH" dirty="0"/>
              <a:t> </a:t>
            </a:r>
            <a:r>
              <a:rPr lang="de-CH" dirty="0" err="1"/>
              <a:t>nuclei</a:t>
            </a:r>
            <a:r>
              <a:rPr lang="de-CH" dirty="0"/>
              <a:t> and </a:t>
            </a:r>
            <a:r>
              <a:rPr lang="de-CH" dirty="0" err="1"/>
              <a:t>then</a:t>
            </a:r>
            <a:r>
              <a:rPr lang="de-CH" dirty="0"/>
              <a:t> </a:t>
            </a:r>
            <a:r>
              <a:rPr lang="de-CH" dirty="0" err="1"/>
              <a:t>they</a:t>
            </a:r>
            <a:r>
              <a:rPr lang="de-CH" dirty="0"/>
              <a:t> die.</a:t>
            </a:r>
            <a:endParaRPr lang="el-GR" dirty="0"/>
          </a:p>
        </p:txBody>
      </p:sp>
      <p:pic>
        <p:nvPicPr>
          <p:cNvPr id="6146" name="Picture 2" descr="Stratum granulosum of epidermis (Stratum granulosum epidermis); Image: Paul Kim">
            <a:extLst>
              <a:ext uri="{FF2B5EF4-FFF2-40B4-BE49-F238E27FC236}">
                <a16:creationId xmlns:a16="http://schemas.microsoft.com/office/drawing/2014/main" id="{877C0385-5CF4-7BAE-57FE-94588AF8FE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738" y="1772240"/>
            <a:ext cx="3996965" cy="2318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7613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5F031AE3-5403-614A-BD00-CC5B2FAEF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0"/>
            <a:ext cx="9601200" cy="679374"/>
          </a:xfrm>
        </p:spPr>
        <p:txBody>
          <a:bodyPr>
            <a:normAutofit fontScale="90000"/>
          </a:bodyPr>
          <a:lstStyle/>
          <a:p>
            <a:pPr algn="ctr"/>
            <a:r>
              <a:rPr lang="de-CH" dirty="0">
                <a:solidFill>
                  <a:srgbClr val="C00000"/>
                </a:solidFill>
              </a:rPr>
              <a:t>Epidermis</a:t>
            </a:r>
            <a:endParaRPr lang="el-GR" dirty="0">
              <a:solidFill>
                <a:srgbClr val="C00000"/>
              </a:solidFill>
            </a:endParaRP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B8C57439-2FB8-C522-ACBD-0864C0FF8B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707010"/>
            <a:ext cx="4443984" cy="292231"/>
          </a:xfrm>
        </p:spPr>
        <p:txBody>
          <a:bodyPr/>
          <a:lstStyle/>
          <a:p>
            <a:r>
              <a:rPr lang="de-CH" dirty="0">
                <a:solidFill>
                  <a:schemeClr val="accent6">
                    <a:lumMod val="75000"/>
                  </a:schemeClr>
                </a:solidFill>
              </a:rPr>
              <a:t>Stratum </a:t>
            </a:r>
            <a:r>
              <a:rPr lang="de-CH" dirty="0" err="1">
                <a:solidFill>
                  <a:schemeClr val="accent6">
                    <a:lumMod val="75000"/>
                  </a:schemeClr>
                </a:solidFill>
              </a:rPr>
              <a:t>Spinosum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208F3AE0-8204-6E46-864E-6F20B341CA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2998" y="3091992"/>
            <a:ext cx="5042586" cy="3766008"/>
          </a:xfrm>
        </p:spPr>
        <p:txBody>
          <a:bodyPr>
            <a:normAutofit lnSpcReduction="10000"/>
          </a:bodyPr>
          <a:lstStyle/>
          <a:p>
            <a:pPr algn="just"/>
            <a:endParaRPr lang="de-CH" dirty="0"/>
          </a:p>
          <a:p>
            <a:pPr algn="just"/>
            <a:endParaRPr lang="de-CH" dirty="0"/>
          </a:p>
          <a:p>
            <a:pPr algn="just"/>
            <a:endParaRPr lang="de-CH" dirty="0"/>
          </a:p>
          <a:p>
            <a:pPr algn="just"/>
            <a:endParaRPr lang="de-CH" dirty="0"/>
          </a:p>
          <a:p>
            <a:pPr algn="just"/>
            <a:r>
              <a:rPr lang="de-CH" dirty="0" err="1"/>
              <a:t>Desmosomes</a:t>
            </a:r>
            <a:endParaRPr lang="de-CH" dirty="0"/>
          </a:p>
          <a:p>
            <a:pPr algn="just"/>
            <a:r>
              <a:rPr lang="de-CH" dirty="0" err="1"/>
              <a:t>Spiney</a:t>
            </a:r>
            <a:endParaRPr lang="de-CH" dirty="0"/>
          </a:p>
          <a:p>
            <a:pPr algn="just"/>
            <a:r>
              <a:rPr lang="de-CH" dirty="0"/>
              <a:t>Antigen </a:t>
            </a:r>
            <a:r>
              <a:rPr lang="de-CH" dirty="0" err="1"/>
              <a:t>presenting</a:t>
            </a:r>
            <a:r>
              <a:rPr lang="de-CH" dirty="0"/>
              <a:t> </a:t>
            </a:r>
            <a:r>
              <a:rPr lang="de-CH" dirty="0" err="1"/>
              <a:t>dendritic</a:t>
            </a:r>
            <a:r>
              <a:rPr lang="de-CH" dirty="0"/>
              <a:t> </a:t>
            </a:r>
            <a:r>
              <a:rPr lang="de-CH" dirty="0" err="1"/>
              <a:t>cells</a:t>
            </a:r>
            <a:r>
              <a:rPr lang="de-CH" dirty="0"/>
              <a:t>: Langerhans </a:t>
            </a:r>
            <a:r>
              <a:rPr lang="de-CH" dirty="0" err="1"/>
              <a:t>cells</a:t>
            </a:r>
            <a:r>
              <a:rPr lang="de-CH" dirty="0"/>
              <a:t> (</a:t>
            </a:r>
            <a:r>
              <a:rPr lang="de-CH" dirty="0" err="1"/>
              <a:t>most</a:t>
            </a:r>
            <a:r>
              <a:rPr lang="de-CH" dirty="0"/>
              <a:t> abundant in </a:t>
            </a:r>
            <a:r>
              <a:rPr lang="de-CH" dirty="0" err="1"/>
              <a:t>this</a:t>
            </a:r>
            <a:r>
              <a:rPr lang="de-CH" dirty="0"/>
              <a:t> </a:t>
            </a:r>
            <a:r>
              <a:rPr lang="de-CH" dirty="0" err="1"/>
              <a:t>layer</a:t>
            </a:r>
            <a:r>
              <a:rPr lang="de-CH" dirty="0"/>
              <a:t>, </a:t>
            </a:r>
            <a:r>
              <a:rPr lang="de-CH" dirty="0" err="1"/>
              <a:t>although</a:t>
            </a:r>
            <a:r>
              <a:rPr lang="de-CH" dirty="0"/>
              <a:t> </a:t>
            </a:r>
            <a:r>
              <a:rPr lang="de-CH" dirty="0" err="1"/>
              <a:t>they</a:t>
            </a:r>
            <a:r>
              <a:rPr lang="de-CH" dirty="0"/>
              <a:t> </a:t>
            </a:r>
            <a:r>
              <a:rPr lang="de-CH" dirty="0" err="1"/>
              <a:t>can</a:t>
            </a:r>
            <a:r>
              <a:rPr lang="de-CH" dirty="0"/>
              <a:t> </a:t>
            </a:r>
            <a:r>
              <a:rPr lang="de-CH" dirty="0" err="1"/>
              <a:t>be</a:t>
            </a:r>
            <a:r>
              <a:rPr lang="de-CH" dirty="0"/>
              <a:t> </a:t>
            </a:r>
            <a:r>
              <a:rPr lang="de-CH" dirty="0" err="1"/>
              <a:t>found</a:t>
            </a:r>
            <a:r>
              <a:rPr lang="de-CH" dirty="0"/>
              <a:t> in </a:t>
            </a:r>
            <a:r>
              <a:rPr lang="de-CH" dirty="0" err="1"/>
              <a:t>other</a:t>
            </a:r>
            <a:r>
              <a:rPr lang="de-CH" dirty="0"/>
              <a:t> </a:t>
            </a:r>
            <a:r>
              <a:rPr lang="de-CH" dirty="0" err="1"/>
              <a:t>layers</a:t>
            </a:r>
            <a:r>
              <a:rPr lang="de-CH" dirty="0"/>
              <a:t>)</a:t>
            </a:r>
          </a:p>
        </p:txBody>
      </p:sp>
      <p:sp>
        <p:nvSpPr>
          <p:cNvPr id="7" name="Θέση κειμένου 6">
            <a:extLst>
              <a:ext uri="{FF2B5EF4-FFF2-40B4-BE49-F238E27FC236}">
                <a16:creationId xmlns:a16="http://schemas.microsoft.com/office/drawing/2014/main" id="{55989E9F-6434-C13E-2A5A-B94766DB0B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25014" y="707010"/>
            <a:ext cx="4443984" cy="367646"/>
          </a:xfrm>
        </p:spPr>
        <p:txBody>
          <a:bodyPr/>
          <a:lstStyle/>
          <a:p>
            <a:r>
              <a:rPr lang="de-CH" dirty="0">
                <a:solidFill>
                  <a:schemeClr val="accent6">
                    <a:lumMod val="75000"/>
                  </a:schemeClr>
                </a:solidFill>
              </a:rPr>
              <a:t>Stratum Basale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Θέση περιεχομένου 7">
            <a:extLst>
              <a:ext uri="{FF2B5EF4-FFF2-40B4-BE49-F238E27FC236}">
                <a16:creationId xmlns:a16="http://schemas.microsoft.com/office/drawing/2014/main" id="{84F59976-9607-2975-4189-992918FE0D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25014" y="4487158"/>
            <a:ext cx="5666986" cy="2173521"/>
          </a:xfrm>
        </p:spPr>
        <p:txBody>
          <a:bodyPr>
            <a:normAutofit lnSpcReduction="10000"/>
          </a:bodyPr>
          <a:lstStyle/>
          <a:p>
            <a:pPr algn="just"/>
            <a:r>
              <a:rPr lang="de-CH" dirty="0"/>
              <a:t>The </a:t>
            </a:r>
            <a:r>
              <a:rPr lang="de-CH" dirty="0" err="1"/>
              <a:t>cells</a:t>
            </a:r>
            <a:r>
              <a:rPr lang="de-CH" dirty="0"/>
              <a:t> </a:t>
            </a:r>
            <a:r>
              <a:rPr lang="de-CH" dirty="0" err="1"/>
              <a:t>here</a:t>
            </a:r>
            <a:r>
              <a:rPr lang="de-CH" dirty="0"/>
              <a:t> </a:t>
            </a:r>
            <a:r>
              <a:rPr lang="de-CH" dirty="0" err="1"/>
              <a:t>are</a:t>
            </a:r>
            <a:r>
              <a:rPr lang="de-CH" dirty="0"/>
              <a:t> </a:t>
            </a:r>
            <a:r>
              <a:rPr lang="de-CH" dirty="0" err="1"/>
              <a:t>attached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basement</a:t>
            </a:r>
            <a:r>
              <a:rPr lang="de-CH" dirty="0"/>
              <a:t> </a:t>
            </a:r>
            <a:r>
              <a:rPr lang="de-CH" dirty="0" err="1"/>
              <a:t>membrane</a:t>
            </a:r>
            <a:r>
              <a:rPr lang="de-CH" dirty="0"/>
              <a:t> </a:t>
            </a:r>
            <a:r>
              <a:rPr lang="de-CH" dirty="0" err="1"/>
              <a:t>below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hemidesmosomes</a:t>
            </a:r>
            <a:endParaRPr lang="de-CH" dirty="0"/>
          </a:p>
          <a:p>
            <a:pPr algn="just"/>
            <a:r>
              <a:rPr lang="de-CH" dirty="0"/>
              <a:t>Cells </a:t>
            </a:r>
            <a:r>
              <a:rPr lang="de-CH" dirty="0" err="1"/>
              <a:t>both</a:t>
            </a:r>
            <a:r>
              <a:rPr lang="de-CH" dirty="0"/>
              <a:t> </a:t>
            </a:r>
            <a:r>
              <a:rPr lang="de-CH" dirty="0" err="1"/>
              <a:t>devide</a:t>
            </a:r>
            <a:r>
              <a:rPr lang="de-CH" dirty="0"/>
              <a:t> and </a:t>
            </a:r>
            <a:r>
              <a:rPr lang="de-CH" dirty="0" err="1"/>
              <a:t>grow</a:t>
            </a:r>
            <a:r>
              <a:rPr lang="de-CH" dirty="0"/>
              <a:t> in </a:t>
            </a:r>
            <a:r>
              <a:rPr lang="de-CH" dirty="0" err="1"/>
              <a:t>this</a:t>
            </a:r>
            <a:r>
              <a:rPr lang="de-CH" dirty="0"/>
              <a:t> </a:t>
            </a:r>
            <a:r>
              <a:rPr lang="de-CH" dirty="0" err="1"/>
              <a:t>layer</a:t>
            </a:r>
            <a:endParaRPr lang="de-CH" dirty="0"/>
          </a:p>
          <a:p>
            <a:pPr algn="just"/>
            <a:r>
              <a:rPr lang="de-CH" dirty="0" err="1"/>
              <a:t>Keratinocytes</a:t>
            </a:r>
            <a:r>
              <a:rPr lang="de-CH" dirty="0"/>
              <a:t> </a:t>
            </a:r>
            <a:r>
              <a:rPr lang="de-CH" dirty="0" err="1"/>
              <a:t>originate</a:t>
            </a:r>
            <a:r>
              <a:rPr lang="de-CH" dirty="0"/>
              <a:t> </a:t>
            </a:r>
            <a:r>
              <a:rPr lang="de-CH" dirty="0" err="1"/>
              <a:t>from</a:t>
            </a:r>
            <a:r>
              <a:rPr lang="de-CH" dirty="0"/>
              <a:t> </a:t>
            </a:r>
            <a:r>
              <a:rPr lang="de-CH" dirty="0" err="1"/>
              <a:t>this</a:t>
            </a:r>
            <a:r>
              <a:rPr lang="de-CH" dirty="0"/>
              <a:t> </a:t>
            </a:r>
            <a:r>
              <a:rPr lang="de-CH" dirty="0" err="1"/>
              <a:t>layer</a:t>
            </a:r>
            <a:endParaRPr lang="de-CH" dirty="0"/>
          </a:p>
          <a:p>
            <a:pPr algn="just"/>
            <a:r>
              <a:rPr lang="de-CH" dirty="0" err="1"/>
              <a:t>Contains</a:t>
            </a:r>
            <a:r>
              <a:rPr lang="de-CH" dirty="0"/>
              <a:t> </a:t>
            </a:r>
            <a:r>
              <a:rPr lang="de-CH" dirty="0" err="1"/>
              <a:t>melanocytes</a:t>
            </a:r>
            <a:r>
              <a:rPr lang="de-CH" dirty="0"/>
              <a:t> – </a:t>
            </a:r>
            <a:r>
              <a:rPr lang="de-CH" dirty="0" err="1"/>
              <a:t>produce</a:t>
            </a:r>
            <a:r>
              <a:rPr lang="de-CH" dirty="0"/>
              <a:t> </a:t>
            </a:r>
            <a:r>
              <a:rPr lang="de-CH" dirty="0" err="1"/>
              <a:t>pigment</a:t>
            </a:r>
            <a:r>
              <a:rPr lang="de-CH" dirty="0"/>
              <a:t> </a:t>
            </a:r>
            <a:r>
              <a:rPr lang="de-CH" dirty="0" err="1"/>
              <a:t>that</a:t>
            </a:r>
            <a:r>
              <a:rPr lang="de-CH" dirty="0"/>
              <a:t> </a:t>
            </a:r>
            <a:r>
              <a:rPr lang="de-CH" dirty="0" err="1"/>
              <a:t>gives</a:t>
            </a:r>
            <a:r>
              <a:rPr lang="de-CH" dirty="0"/>
              <a:t> </a:t>
            </a:r>
            <a:r>
              <a:rPr lang="de-CH" dirty="0" err="1"/>
              <a:t>skin</a:t>
            </a:r>
            <a:r>
              <a:rPr lang="de-CH" dirty="0"/>
              <a:t>, </a:t>
            </a:r>
            <a:r>
              <a:rPr lang="de-CH" dirty="0" err="1"/>
              <a:t>hair</a:t>
            </a:r>
            <a:r>
              <a:rPr lang="de-CH" dirty="0"/>
              <a:t>, </a:t>
            </a:r>
            <a:r>
              <a:rPr lang="de-CH" dirty="0" err="1"/>
              <a:t>eyes</a:t>
            </a:r>
            <a:r>
              <a:rPr lang="de-CH" dirty="0"/>
              <a:t> </a:t>
            </a:r>
            <a:r>
              <a:rPr lang="de-CH" dirty="0" err="1"/>
              <a:t>their</a:t>
            </a:r>
            <a:r>
              <a:rPr lang="de-CH" dirty="0"/>
              <a:t>  </a:t>
            </a:r>
            <a:r>
              <a:rPr lang="de-CH" dirty="0" err="1"/>
              <a:t>color</a:t>
            </a:r>
            <a:r>
              <a:rPr lang="de-CH" dirty="0"/>
              <a:t>.</a:t>
            </a:r>
            <a:endParaRPr lang="el-GR" dirty="0"/>
          </a:p>
        </p:txBody>
      </p:sp>
      <p:pic>
        <p:nvPicPr>
          <p:cNvPr id="7170" name="Picture 2" descr="Stratum spinosum of epidermis (Stratum spinosum epidermis); Image: Paul Kim">
            <a:extLst>
              <a:ext uri="{FF2B5EF4-FFF2-40B4-BE49-F238E27FC236}">
                <a16:creationId xmlns:a16="http://schemas.microsoft.com/office/drawing/2014/main" id="{0B5E672F-D56E-7FB5-7F2F-1B11FB8EF2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266" y="1386384"/>
            <a:ext cx="4647414" cy="310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Stratum basale of epidermis (Stratum basale epidermis); Image: Paul Kim">
            <a:extLst>
              <a:ext uri="{FF2B5EF4-FFF2-40B4-BE49-F238E27FC236}">
                <a16:creationId xmlns:a16="http://schemas.microsoft.com/office/drawing/2014/main" id="{F3496282-D5AA-5BC5-3A07-8C0CF8A72E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999241"/>
            <a:ext cx="6008016" cy="330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5811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sk Obagi: How do I maintain a healthy skin pH? | Obagi Medical| Obagi  Medical">
            <a:extLst>
              <a:ext uri="{FF2B5EF4-FFF2-40B4-BE49-F238E27FC236}">
                <a16:creationId xmlns:a16="http://schemas.microsoft.com/office/drawing/2014/main" id="{D9005169-8DA5-E75E-765F-BC902F1A2FB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>
            <a:fillRect/>
          </a:stretch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87883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C0352C7-CD82-E6FD-9CA4-885F14FDC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63048"/>
            <a:ext cx="9601200" cy="1039660"/>
          </a:xfrm>
        </p:spPr>
        <p:txBody>
          <a:bodyPr/>
          <a:lstStyle/>
          <a:p>
            <a:pPr algn="ctr"/>
            <a:r>
              <a:rPr lang="en" dirty="0">
                <a:solidFill>
                  <a:schemeClr val="accent6">
                    <a:lumMod val="75000"/>
                  </a:schemeClr>
                </a:solidFill>
              </a:rPr>
              <a:t>Acid Mantle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31D163F-77E9-72BA-A1B1-2D767EE421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1778696"/>
            <a:ext cx="10177397" cy="4816256"/>
          </a:xfrm>
        </p:spPr>
        <p:txBody>
          <a:bodyPr>
            <a:normAutofit/>
          </a:bodyPr>
          <a:lstStyle/>
          <a:p>
            <a:r>
              <a:rPr lang="en" dirty="0"/>
              <a:t>Damage to the skin increases it’s pH and risk of infection</a:t>
            </a:r>
          </a:p>
          <a:p>
            <a:r>
              <a:rPr lang="en" dirty="0"/>
              <a:t>Diseases/conditions associated with increased skin pH:</a:t>
            </a:r>
          </a:p>
          <a:p>
            <a:pPr lvl="1">
              <a:buFont typeface="Wingdings" pitchFamily="2" charset="2"/>
              <a:buChar char="Ø"/>
            </a:pPr>
            <a:r>
              <a:rPr lang="en" dirty="0"/>
              <a:t> Eczema</a:t>
            </a:r>
          </a:p>
          <a:p>
            <a:pPr lvl="1">
              <a:buFont typeface="Wingdings" pitchFamily="2" charset="2"/>
              <a:buChar char="Ø"/>
            </a:pPr>
            <a:r>
              <a:rPr lang="en" dirty="0"/>
              <a:t>Dermatitis</a:t>
            </a:r>
          </a:p>
          <a:p>
            <a:pPr lvl="1">
              <a:buFont typeface="Wingdings" pitchFamily="2" charset="2"/>
              <a:buChar char="Ø"/>
            </a:pPr>
            <a:r>
              <a:rPr lang="en" dirty="0"/>
              <a:t>Dry skin</a:t>
            </a:r>
          </a:p>
          <a:p>
            <a:pPr lvl="1">
              <a:buFont typeface="Wingdings" pitchFamily="2" charset="2"/>
              <a:buChar char="Ø"/>
            </a:pPr>
            <a:r>
              <a:rPr lang="en" dirty="0"/>
              <a:t>Diabetes</a:t>
            </a:r>
          </a:p>
          <a:p>
            <a:pPr lvl="1">
              <a:buFont typeface="Wingdings" pitchFamily="2" charset="2"/>
              <a:buChar char="Ø"/>
            </a:pPr>
            <a:r>
              <a:rPr lang="en" dirty="0"/>
              <a:t>Chronic renal failure</a:t>
            </a:r>
          </a:p>
          <a:p>
            <a:pPr lvl="1">
              <a:buFont typeface="Wingdings" pitchFamily="2" charset="2"/>
              <a:buChar char="Ø"/>
            </a:pPr>
            <a:r>
              <a:rPr lang="en" dirty="0"/>
              <a:t>CVD</a:t>
            </a:r>
          </a:p>
          <a:p>
            <a:r>
              <a:rPr lang="en" dirty="0"/>
              <a:t>Urine, stool, perspiration on the skin increases it’s pH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21606356"/>
      </p:ext>
    </p:extLst>
  </p:cSld>
  <p:clrMapOvr>
    <a:masterClrMapping/>
  </p:clrMapOvr>
</p:sld>
</file>

<file path=ppt/theme/theme1.xml><?xml version="1.0" encoding="utf-8"?>
<a:theme xmlns:a="http://schemas.openxmlformats.org/drawingml/2006/main" name="Περικοπή">
  <a:themeElements>
    <a:clrScheme name="Περικοπή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Περικοπή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Περικοπή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4218</TotalTime>
  <Words>1502</Words>
  <Application>Microsoft Macintosh PowerPoint</Application>
  <PresentationFormat>Ευρεία οθόνη</PresentationFormat>
  <Paragraphs>247</Paragraphs>
  <Slides>31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31</vt:i4>
      </vt:variant>
    </vt:vector>
  </HeadingPairs>
  <TitlesOfParts>
    <vt:vector size="35" baseType="lpstr">
      <vt:lpstr>Arial</vt:lpstr>
      <vt:lpstr>Franklin Gothic Book</vt:lpstr>
      <vt:lpstr>Wingdings</vt:lpstr>
      <vt:lpstr>Περικοπή</vt:lpstr>
      <vt:lpstr>Anatomy and  Physiology of the  Skin</vt:lpstr>
      <vt:lpstr>What is Skin?</vt:lpstr>
      <vt:lpstr>Epidermis</vt:lpstr>
      <vt:lpstr>Epidermal Layer</vt:lpstr>
      <vt:lpstr>Epidermis: Stratum Corneum</vt:lpstr>
      <vt:lpstr>Epidermis</vt:lpstr>
      <vt:lpstr>Epidermis</vt:lpstr>
      <vt:lpstr>Παρουσίαση του PowerPoint</vt:lpstr>
      <vt:lpstr>Acid Mantle</vt:lpstr>
      <vt:lpstr>Dermis</vt:lpstr>
      <vt:lpstr>Dermal Layer</vt:lpstr>
      <vt:lpstr>Παρουσίαση του PowerPoint</vt:lpstr>
      <vt:lpstr>Dermal Appendages</vt:lpstr>
      <vt:lpstr>Dermis: Illustrations of a tactile Meissner corpuscle. A tactile corpuscle (corpusculum tactus) such as the Meissners corpuscles facilitate the sensorial capabilities of the skin  such as light touch, low frequency vibration.  - Ilustration of free nerve endings, hair follicles, sweat glands, sebaqueous glands. </vt:lpstr>
      <vt:lpstr>Subcutaneous Tissue</vt:lpstr>
      <vt:lpstr>Fascia: separates the subcutis from the underlying muscle. It is a thin layer of fibrous connective tissue, protects the muscles and helps reduce friction.  Muscle layer: contains intramuscular arteries and veins.</vt:lpstr>
      <vt:lpstr>Function of Skin</vt:lpstr>
      <vt:lpstr>Temperature Regulation</vt:lpstr>
      <vt:lpstr>Sensation</vt:lpstr>
      <vt:lpstr>Waste Elimination</vt:lpstr>
      <vt:lpstr>Vitamin D Synthesis</vt:lpstr>
      <vt:lpstr>Skin Barrier</vt:lpstr>
      <vt:lpstr>Factors that may impair skin Integrity</vt:lpstr>
      <vt:lpstr>The Aging Process</vt:lpstr>
      <vt:lpstr>Aging Skin</vt:lpstr>
      <vt:lpstr>Skin and the effects of aging</vt:lpstr>
      <vt:lpstr>Skin Aging</vt:lpstr>
      <vt:lpstr>Παρουσίαση του PowerPoint</vt:lpstr>
      <vt:lpstr>Examples of skin conditions</vt:lpstr>
      <vt:lpstr>Most common skin cancers – Surgical treatment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Natalia Sinou</dc:creator>
  <cp:lastModifiedBy>actampaki@yahoo.com</cp:lastModifiedBy>
  <cp:revision>13</cp:revision>
  <dcterms:created xsi:type="dcterms:W3CDTF">2025-09-12T13:18:10Z</dcterms:created>
  <dcterms:modified xsi:type="dcterms:W3CDTF">2025-10-15T17:13:55Z</dcterms:modified>
</cp:coreProperties>
</file>